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72" autoAdjust="0"/>
    <p:restoredTop sz="94660"/>
  </p:normalViewPr>
  <p:slideViewPr>
    <p:cSldViewPr snapToGrid="0">
      <p:cViewPr varScale="1">
        <p:scale>
          <a:sx n="77" d="100"/>
          <a:sy n="77" d="100"/>
        </p:scale>
        <p:origin x="30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2.1363708030139192E-2"/>
          <c:y val="7.5239519651948555E-2"/>
          <c:w val="0.95727258393972159"/>
          <c:h val="0.55540283842030391"/>
        </c:manualLayout>
      </c:layout>
      <c:barChart>
        <c:barDir val="bar"/>
        <c:grouping val="percentStacked"/>
        <c:varyColors val="0"/>
        <c:ser>
          <c:idx val="0"/>
          <c:order val="0"/>
          <c:tx>
            <c:strRef>
              <c:f>Sheet1!$B$1</c:f>
              <c:strCache>
                <c:ptCount val="1"/>
                <c:pt idx="0">
                  <c:v>More than 2 months out</c:v>
                </c:pt>
              </c:strCache>
            </c:strRef>
          </c:tx>
          <c:spPr>
            <a:solidFill>
              <a:schemeClr val="accent4">
                <a:shade val="5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lt1"/>
                    </a:solidFill>
                    <a:latin typeface="Geomanist" panose="02000503000000020004" pitchFamily="50"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Category 1</c:v>
                </c:pt>
              </c:strCache>
            </c:strRef>
          </c:cat>
          <c:val>
            <c:numRef>
              <c:f>Sheet1!$B$2</c:f>
              <c:numCache>
                <c:formatCode>0%</c:formatCode>
                <c:ptCount val="1"/>
                <c:pt idx="0">
                  <c:v>0.11</c:v>
                </c:pt>
              </c:numCache>
            </c:numRef>
          </c:val>
          <c:extLst>
            <c:ext xmlns:c16="http://schemas.microsoft.com/office/drawing/2014/chart" uri="{C3380CC4-5D6E-409C-BE32-E72D297353CC}">
              <c16:uniqueId val="{00000000-2E74-4EF5-AF41-7CFA8BD2A74C}"/>
            </c:ext>
          </c:extLst>
        </c:ser>
        <c:ser>
          <c:idx val="1"/>
          <c:order val="1"/>
          <c:tx>
            <c:strRef>
              <c:f>Sheet1!$C$1</c:f>
              <c:strCache>
                <c:ptCount val="1"/>
                <c:pt idx="0">
                  <c:v>1-2 months out</c:v>
                </c:pt>
              </c:strCache>
            </c:strRef>
          </c:tx>
          <c:spPr>
            <a:solidFill>
              <a:schemeClr val="accent4">
                <a:shade val="7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lt1"/>
                    </a:solidFill>
                    <a:latin typeface="Geomanist" panose="02000503000000020004" pitchFamily="50"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Category 1</c:v>
                </c:pt>
              </c:strCache>
            </c:strRef>
          </c:cat>
          <c:val>
            <c:numRef>
              <c:f>Sheet1!$C$2</c:f>
              <c:numCache>
                <c:formatCode>0%</c:formatCode>
                <c:ptCount val="1"/>
                <c:pt idx="0">
                  <c:v>0.24</c:v>
                </c:pt>
              </c:numCache>
            </c:numRef>
          </c:val>
          <c:extLst>
            <c:ext xmlns:c16="http://schemas.microsoft.com/office/drawing/2014/chart" uri="{C3380CC4-5D6E-409C-BE32-E72D297353CC}">
              <c16:uniqueId val="{00000001-2E74-4EF5-AF41-7CFA8BD2A74C}"/>
            </c:ext>
          </c:extLst>
        </c:ser>
        <c:ser>
          <c:idx val="2"/>
          <c:order val="2"/>
          <c:tx>
            <c:strRef>
              <c:f>Sheet1!$D$1</c:f>
              <c:strCache>
                <c:ptCount val="1"/>
                <c:pt idx="0">
                  <c:v>1 month out</c:v>
                </c:pt>
              </c:strCache>
            </c:strRef>
          </c:tx>
          <c:spPr>
            <a:solidFill>
              <a:schemeClr val="accent4">
                <a:shade val="9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lt1"/>
                    </a:solidFill>
                    <a:latin typeface="Geomanist" panose="02000503000000020004" pitchFamily="50"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Category 1</c:v>
                </c:pt>
              </c:strCache>
            </c:strRef>
          </c:cat>
          <c:val>
            <c:numRef>
              <c:f>Sheet1!$D$2</c:f>
              <c:numCache>
                <c:formatCode>0%</c:formatCode>
                <c:ptCount val="1"/>
                <c:pt idx="0">
                  <c:v>0.28999999999999998</c:v>
                </c:pt>
              </c:numCache>
            </c:numRef>
          </c:val>
          <c:extLst>
            <c:ext xmlns:c16="http://schemas.microsoft.com/office/drawing/2014/chart" uri="{C3380CC4-5D6E-409C-BE32-E72D297353CC}">
              <c16:uniqueId val="{00000002-2E74-4EF5-AF41-7CFA8BD2A74C}"/>
            </c:ext>
          </c:extLst>
        </c:ser>
        <c:ser>
          <c:idx val="3"/>
          <c:order val="3"/>
          <c:tx>
            <c:strRef>
              <c:f>Sheet1!$E$1</c:f>
              <c:strCache>
                <c:ptCount val="1"/>
                <c:pt idx="0">
                  <c:v>2-3 weeks out</c:v>
                </c:pt>
              </c:strCache>
            </c:strRef>
          </c:tx>
          <c:spPr>
            <a:solidFill>
              <a:schemeClr val="accent4">
                <a:tint val="9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lt1"/>
                    </a:solidFill>
                    <a:latin typeface="Geomanist" panose="02000503000000020004" pitchFamily="50"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Category 1</c:v>
                </c:pt>
              </c:strCache>
            </c:strRef>
          </c:cat>
          <c:val>
            <c:numRef>
              <c:f>Sheet1!$E$2</c:f>
              <c:numCache>
                <c:formatCode>0%</c:formatCode>
                <c:ptCount val="1"/>
                <c:pt idx="0">
                  <c:v>0.13</c:v>
                </c:pt>
              </c:numCache>
            </c:numRef>
          </c:val>
          <c:extLst>
            <c:ext xmlns:c16="http://schemas.microsoft.com/office/drawing/2014/chart" uri="{C3380CC4-5D6E-409C-BE32-E72D297353CC}">
              <c16:uniqueId val="{00000003-2E74-4EF5-AF41-7CFA8BD2A74C}"/>
            </c:ext>
          </c:extLst>
        </c:ser>
        <c:ser>
          <c:idx val="4"/>
          <c:order val="4"/>
          <c:tx>
            <c:strRef>
              <c:f>Sheet1!$F$1</c:f>
              <c:strCache>
                <c:ptCount val="1"/>
                <c:pt idx="0">
                  <c:v>A few days before</c:v>
                </c:pt>
              </c:strCache>
            </c:strRef>
          </c:tx>
          <c:spPr>
            <a:solidFill>
              <a:schemeClr val="accent4">
                <a:tint val="7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lt1"/>
                    </a:solidFill>
                    <a:latin typeface="Geomanist" panose="02000503000000020004" pitchFamily="50"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Category 1</c:v>
                </c:pt>
              </c:strCache>
            </c:strRef>
          </c:cat>
          <c:val>
            <c:numRef>
              <c:f>Sheet1!$F$2</c:f>
              <c:numCache>
                <c:formatCode>0%</c:formatCode>
                <c:ptCount val="1"/>
                <c:pt idx="0">
                  <c:v>0.05</c:v>
                </c:pt>
              </c:numCache>
            </c:numRef>
          </c:val>
          <c:extLst>
            <c:ext xmlns:c16="http://schemas.microsoft.com/office/drawing/2014/chart" uri="{C3380CC4-5D6E-409C-BE32-E72D297353CC}">
              <c16:uniqueId val="{00000004-2E74-4EF5-AF41-7CFA8BD2A74C}"/>
            </c:ext>
          </c:extLst>
        </c:ser>
        <c:dLbls>
          <c:dLblPos val="ctr"/>
          <c:showLegendKey val="0"/>
          <c:showVal val="1"/>
          <c:showCatName val="0"/>
          <c:showSerName val="0"/>
          <c:showPercent val="0"/>
          <c:showBubbleSize val="0"/>
        </c:dLbls>
        <c:gapWidth val="150"/>
        <c:overlap val="100"/>
        <c:axId val="1577775136"/>
        <c:axId val="1574436784"/>
        <c:extLst>
          <c:ext xmlns:c15="http://schemas.microsoft.com/office/drawing/2012/chart" uri="{02D57815-91ED-43cb-92C2-25804820EDAC}">
            <c15:filteredBarSeries>
              <c15:ser>
                <c:idx val="5"/>
                <c:order val="5"/>
                <c:tx>
                  <c:strRef>
                    <c:extLst>
                      <c:ext uri="{02D57815-91ED-43cb-92C2-25804820EDAC}">
                        <c15:formulaRef>
                          <c15:sqref>Sheet1!$G$1</c15:sqref>
                        </c15:formulaRef>
                      </c:ext>
                    </c:extLst>
                    <c:strCache>
                      <c:ptCount val="1"/>
                      <c:pt idx="0">
                        <c:v>Won't be planning</c:v>
                      </c:pt>
                    </c:strCache>
                  </c:strRef>
                </c:tx>
                <c:spPr>
                  <a:solidFill>
                    <a:schemeClr val="accent4">
                      <a:tint val="5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lt1"/>
                          </a:solidFill>
                          <a:latin typeface="Geomanist" panose="02000503000000020004" pitchFamily="50" charset="0"/>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Sheet1!$A$2</c15:sqref>
                        </c15:formulaRef>
                      </c:ext>
                    </c:extLst>
                    <c:strCache>
                      <c:ptCount val="1"/>
                      <c:pt idx="0">
                        <c:v>Category 1</c:v>
                      </c:pt>
                    </c:strCache>
                  </c:strRef>
                </c:cat>
                <c:val>
                  <c:numRef>
                    <c:extLst>
                      <c:ext uri="{02D57815-91ED-43cb-92C2-25804820EDAC}">
                        <c15:formulaRef>
                          <c15:sqref>Sheet1!$G$2</c15:sqref>
                        </c15:formulaRef>
                      </c:ext>
                    </c:extLst>
                    <c:numCache>
                      <c:formatCode>0%</c:formatCode>
                      <c:ptCount val="1"/>
                      <c:pt idx="0">
                        <c:v>0.18</c:v>
                      </c:pt>
                    </c:numCache>
                  </c:numRef>
                </c:val>
                <c:extLst>
                  <c:ext xmlns:c16="http://schemas.microsoft.com/office/drawing/2014/chart" uri="{C3380CC4-5D6E-409C-BE32-E72D297353CC}">
                    <c16:uniqueId val="{00000005-2E74-4EF5-AF41-7CFA8BD2A74C}"/>
                  </c:ext>
                </c:extLst>
              </c15:ser>
            </c15:filteredBarSeries>
          </c:ext>
        </c:extLst>
      </c:barChart>
      <c:catAx>
        <c:axId val="1577775136"/>
        <c:scaling>
          <c:orientation val="minMax"/>
        </c:scaling>
        <c:delete val="1"/>
        <c:axPos val="l"/>
        <c:numFmt formatCode="General" sourceLinked="1"/>
        <c:majorTickMark val="none"/>
        <c:minorTickMark val="none"/>
        <c:tickLblPos val="nextTo"/>
        <c:crossAx val="1574436784"/>
        <c:crosses val="autoZero"/>
        <c:auto val="1"/>
        <c:lblAlgn val="ctr"/>
        <c:lblOffset val="100"/>
        <c:noMultiLvlLbl val="0"/>
      </c:catAx>
      <c:valAx>
        <c:axId val="1574436784"/>
        <c:scaling>
          <c:orientation val="minMax"/>
        </c:scaling>
        <c:delete val="1"/>
        <c:axPos val="b"/>
        <c:numFmt formatCode="0%" sourceLinked="1"/>
        <c:majorTickMark val="none"/>
        <c:minorTickMark val="none"/>
        <c:tickLblPos val="nextTo"/>
        <c:crossAx val="15777751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050">
          <a:latin typeface="Geomanist" panose="02000503000000020004" pitchFamily="50"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DAFF3F-DB3C-4B0B-9148-EFC4B0C54432}"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53176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AFF3F-DB3C-4B0B-9148-EFC4B0C54432}"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155650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AFF3F-DB3C-4B0B-9148-EFC4B0C54432}"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30309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AFF3F-DB3C-4B0B-9148-EFC4B0C54432}"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403008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AFF3F-DB3C-4B0B-9148-EFC4B0C54432}"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140950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DAFF3F-DB3C-4B0B-9148-EFC4B0C54432}"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237290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DAFF3F-DB3C-4B0B-9148-EFC4B0C54432}"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121948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DAFF3F-DB3C-4B0B-9148-EFC4B0C54432}"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213097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AFF3F-DB3C-4B0B-9148-EFC4B0C54432}"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83630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FDAFF3F-DB3C-4B0B-9148-EFC4B0C54432}"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37442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FDAFF3F-DB3C-4B0B-9148-EFC4B0C54432}"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AB10C6-03AA-4C6E-A51A-937D804236BF}" type="slidenum">
              <a:rPr lang="en-GB" smtClean="0"/>
              <a:t>‹#›</a:t>
            </a:fld>
            <a:endParaRPr lang="en-GB"/>
          </a:p>
        </p:txBody>
      </p:sp>
    </p:spTree>
    <p:extLst>
      <p:ext uri="{BB962C8B-B14F-4D97-AF65-F5344CB8AC3E}">
        <p14:creationId xmlns:p14="http://schemas.microsoft.com/office/powerpoint/2010/main" val="179730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FDAFF3F-DB3C-4B0B-9148-EFC4B0C54432}" type="datetimeFigureOut">
              <a:rPr lang="en-GB" smtClean="0"/>
              <a:t>17/11/2020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5AB10C6-03AA-4C6E-A51A-937D804236BF}" type="slidenum">
              <a:rPr lang="en-GB" smtClean="0"/>
              <a:t>‹#›</a:t>
            </a:fld>
            <a:endParaRPr lang="en-GB"/>
          </a:p>
        </p:txBody>
      </p:sp>
    </p:spTree>
    <p:extLst>
      <p:ext uri="{BB962C8B-B14F-4D97-AF65-F5344CB8AC3E}">
        <p14:creationId xmlns:p14="http://schemas.microsoft.com/office/powerpoint/2010/main" val="572840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7">
            <a:extLst>
              <a:ext uri="{FF2B5EF4-FFF2-40B4-BE49-F238E27FC236}">
                <a16:creationId xmlns:a16="http://schemas.microsoft.com/office/drawing/2014/main" id="{9A387299-F50A-4407-9DF4-9F97B8D72A37}"/>
              </a:ext>
            </a:extLst>
          </p:cNvPr>
          <p:cNvSpPr/>
          <p:nvPr/>
        </p:nvSpPr>
        <p:spPr>
          <a:xfrm>
            <a:off x="4587221" y="8126726"/>
            <a:ext cx="1880535" cy="1407435"/>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978044" eaLnBrk="1" fontAlgn="auto" latinLnBrk="0" hangingPunct="1">
              <a:lnSpc>
                <a:spcPct val="100000"/>
              </a:lnSpc>
              <a:spcBef>
                <a:spcPts val="0"/>
              </a:spcBef>
              <a:spcAft>
                <a:spcPts val="0"/>
              </a:spcAft>
              <a:buClrTx/>
              <a:buSzTx/>
              <a:buFontTx/>
              <a:buNone/>
              <a:tabLst/>
              <a:defRPr/>
            </a:pPr>
            <a:endParaRPr kumimoji="0" lang="en-GB" sz="1520" b="0" i="0" u="none" strike="noStrike" kern="0" cap="none" spc="0" normalizeH="0" baseline="0" noProof="0" dirty="0">
              <a:ln>
                <a:noFill/>
              </a:ln>
              <a:solidFill>
                <a:srgbClr val="E7E6E6"/>
              </a:solidFill>
              <a:effectLst/>
              <a:uLnTx/>
              <a:uFillTx/>
              <a:latin typeface="Arial" panose="020B0604020202020204"/>
              <a:ea typeface="+mn-ea"/>
              <a:cs typeface="+mn-cs"/>
            </a:endParaRPr>
          </a:p>
        </p:txBody>
      </p:sp>
      <p:pic>
        <p:nvPicPr>
          <p:cNvPr id="7" name="Picture 6" descr="A close up of a sign&#10;&#10;Description automatically generated">
            <a:extLst>
              <a:ext uri="{FF2B5EF4-FFF2-40B4-BE49-F238E27FC236}">
                <a16:creationId xmlns:a16="http://schemas.microsoft.com/office/drawing/2014/main" id="{B2A2AB74-E025-4610-8006-7F0F42D76D89}"/>
              </a:ext>
            </a:extLst>
          </p:cNvPr>
          <p:cNvPicPr>
            <a:picLocks noChangeAspect="1"/>
          </p:cNvPicPr>
          <p:nvPr/>
        </p:nvPicPr>
        <p:blipFill>
          <a:blip r:embed="rId2"/>
          <a:stretch>
            <a:fillRect/>
          </a:stretch>
        </p:blipFill>
        <p:spPr>
          <a:xfrm>
            <a:off x="129395" y="74741"/>
            <a:ext cx="743891" cy="883918"/>
          </a:xfrm>
          <a:prstGeom prst="rect">
            <a:avLst/>
          </a:prstGeom>
        </p:spPr>
      </p:pic>
      <p:sp>
        <p:nvSpPr>
          <p:cNvPr id="8" name="TextBox 7">
            <a:extLst>
              <a:ext uri="{FF2B5EF4-FFF2-40B4-BE49-F238E27FC236}">
                <a16:creationId xmlns:a16="http://schemas.microsoft.com/office/drawing/2014/main" id="{AAAAC9A4-CFE3-4FA2-B604-23C9E76EB28C}"/>
              </a:ext>
            </a:extLst>
          </p:cNvPr>
          <p:cNvSpPr txBox="1"/>
          <p:nvPr/>
        </p:nvSpPr>
        <p:spPr>
          <a:xfrm>
            <a:off x="956762" y="204152"/>
            <a:ext cx="4824542" cy="830997"/>
          </a:xfrm>
          <a:prstGeom prst="rect">
            <a:avLst/>
          </a:prstGeom>
          <a:noFill/>
        </p:spPr>
        <p:txBody>
          <a:bodyPr wrap="square" rtlCol="0">
            <a:spAutoFit/>
          </a:bodyPr>
          <a:lstStyle/>
          <a:p>
            <a:pPr defTabSz="978044"/>
            <a:r>
              <a:rPr lang="en-US" sz="2400" b="1" dirty="0">
                <a:solidFill>
                  <a:srgbClr val="00C5FF"/>
                </a:solidFill>
                <a:latin typeface="Geomanist" panose="02000503000000020004" pitchFamily="50" charset="0"/>
                <a:cs typeface="Arial" panose="020B0604020202020204" pitchFamily="34" charset="0"/>
              </a:rPr>
              <a:t>Impact of COVID-19 on Christmas </a:t>
            </a:r>
          </a:p>
          <a:p>
            <a:pPr defTabSz="978044"/>
            <a:r>
              <a:rPr lang="en-US" sz="2400" dirty="0">
                <a:solidFill>
                  <a:srgbClr val="E7E6E6">
                    <a:lumMod val="50000"/>
                  </a:srgbClr>
                </a:solidFill>
                <a:latin typeface="Geomanist" panose="02000503000000020004" pitchFamily="50" charset="0"/>
                <a:cs typeface="Arial" panose="020B0604020202020204" pitchFamily="34" charset="0"/>
              </a:rPr>
              <a:t>The Consumer’s View</a:t>
            </a:r>
          </a:p>
        </p:txBody>
      </p:sp>
      <p:sp>
        <p:nvSpPr>
          <p:cNvPr id="14" name="Text Placeholder 59">
            <a:extLst>
              <a:ext uri="{FF2B5EF4-FFF2-40B4-BE49-F238E27FC236}">
                <a16:creationId xmlns:a16="http://schemas.microsoft.com/office/drawing/2014/main" id="{26630941-65BA-4C65-84D5-467BA9873E4F}"/>
              </a:ext>
            </a:extLst>
          </p:cNvPr>
          <p:cNvSpPr txBox="1">
            <a:spLocks/>
          </p:cNvSpPr>
          <p:nvPr/>
        </p:nvSpPr>
        <p:spPr>
          <a:xfrm>
            <a:off x="-65868" y="920099"/>
            <a:ext cx="1381564" cy="691596"/>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2800" dirty="0">
                <a:solidFill>
                  <a:srgbClr val="FFFFFF"/>
                </a:solidFill>
                <a:latin typeface="Geomanist Regular"/>
                <a:cs typeface="Arial" panose="020B0604020202020204" pitchFamily="34" charset="0"/>
              </a:rPr>
              <a:t>20%</a:t>
            </a:r>
          </a:p>
        </p:txBody>
      </p:sp>
      <p:sp>
        <p:nvSpPr>
          <p:cNvPr id="15" name="Text Placeholder 58">
            <a:extLst>
              <a:ext uri="{FF2B5EF4-FFF2-40B4-BE49-F238E27FC236}">
                <a16:creationId xmlns:a16="http://schemas.microsoft.com/office/drawing/2014/main" id="{6C1F4196-CEAF-4901-AAFD-7AA1AE69FCA1}"/>
              </a:ext>
            </a:extLst>
          </p:cNvPr>
          <p:cNvSpPr txBox="1">
            <a:spLocks/>
          </p:cNvSpPr>
          <p:nvPr/>
        </p:nvSpPr>
        <p:spPr>
          <a:xfrm>
            <a:off x="161315" y="1358325"/>
            <a:ext cx="1735189" cy="911935"/>
          </a:xfrm>
          <a:prstGeom prst="rect">
            <a:avLst/>
          </a:prstGeom>
        </p:spPr>
        <p:txBody>
          <a:bodyPr>
            <a:normAutofit/>
          </a:bodyPr>
          <a:lstStyle>
            <a:lvl1pPr marL="138264" indent="-138264" algn="l" defTabSz="553056" rtl="0" eaLnBrk="1" latinLnBrk="0" hangingPunct="1">
              <a:lnSpc>
                <a:spcPct val="90000"/>
              </a:lnSpc>
              <a:spcBef>
                <a:spcPts val="605"/>
              </a:spcBef>
              <a:buFont typeface="Arial" panose="020B0604020202020204" pitchFamily="34" charset="0"/>
              <a:buChar char="•"/>
              <a:defRPr sz="1693" kern="1200">
                <a:solidFill>
                  <a:schemeClr val="tx1"/>
                </a:solidFill>
                <a:latin typeface="+mn-lt"/>
                <a:ea typeface="+mn-ea"/>
                <a:cs typeface="+mn-cs"/>
              </a:defRPr>
            </a:lvl1pPr>
            <a:lvl2pPr marL="414792" indent="-138264" algn="l" defTabSz="553056"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320" indent="-138264" algn="l" defTabSz="553056"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48"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76"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904"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431"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959"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487"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marL="0" indent="0">
              <a:buFont typeface="Arial" panose="020B0604020202020204" pitchFamily="34" charset="0"/>
              <a:buNone/>
            </a:pPr>
            <a:r>
              <a:rPr lang="en-US" sz="1200" b="1" dirty="0">
                <a:solidFill>
                  <a:srgbClr val="FFFFFF"/>
                </a:solidFill>
                <a:latin typeface="Geomanist" panose="02000503000000020004" pitchFamily="50" charset="0"/>
                <a:cs typeface="Arial" panose="020B0604020202020204" pitchFamily="34" charset="0"/>
              </a:rPr>
              <a:t>of Australians don’t think there is much to celebrate this year</a:t>
            </a:r>
            <a:endParaRPr lang="en-GB" sz="1200" b="1" dirty="0">
              <a:solidFill>
                <a:srgbClr val="FFFFFF"/>
              </a:solidFill>
              <a:latin typeface="Geomanist" panose="02000503000000020004" pitchFamily="50" charset="0"/>
              <a:cs typeface="Arial" panose="020B0604020202020204" pitchFamily="34" charset="0"/>
            </a:endParaRPr>
          </a:p>
        </p:txBody>
      </p:sp>
      <p:sp>
        <p:nvSpPr>
          <p:cNvPr id="16" name="Text Placeholder 59">
            <a:extLst>
              <a:ext uri="{FF2B5EF4-FFF2-40B4-BE49-F238E27FC236}">
                <a16:creationId xmlns:a16="http://schemas.microsoft.com/office/drawing/2014/main" id="{538B0F35-EB55-4F49-911A-6E7E40048B13}"/>
              </a:ext>
            </a:extLst>
          </p:cNvPr>
          <p:cNvSpPr txBox="1">
            <a:spLocks/>
          </p:cNvSpPr>
          <p:nvPr/>
        </p:nvSpPr>
        <p:spPr>
          <a:xfrm>
            <a:off x="2866424" y="923440"/>
            <a:ext cx="1381564" cy="691596"/>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2800" dirty="0">
                <a:solidFill>
                  <a:srgbClr val="FFFFFF"/>
                </a:solidFill>
                <a:latin typeface="Geomanist Regular"/>
                <a:cs typeface="Arial" panose="020B0604020202020204" pitchFamily="34" charset="0"/>
              </a:rPr>
              <a:t>35%</a:t>
            </a:r>
          </a:p>
        </p:txBody>
      </p:sp>
      <p:sp>
        <p:nvSpPr>
          <p:cNvPr id="18" name="Text Placeholder 58">
            <a:extLst>
              <a:ext uri="{FF2B5EF4-FFF2-40B4-BE49-F238E27FC236}">
                <a16:creationId xmlns:a16="http://schemas.microsoft.com/office/drawing/2014/main" id="{C6BECFD6-0523-466B-A778-AE34CE9CCF01}"/>
              </a:ext>
            </a:extLst>
          </p:cNvPr>
          <p:cNvSpPr txBox="1">
            <a:spLocks/>
          </p:cNvSpPr>
          <p:nvPr/>
        </p:nvSpPr>
        <p:spPr>
          <a:xfrm>
            <a:off x="3130940" y="1330741"/>
            <a:ext cx="2051641" cy="911935"/>
          </a:xfrm>
          <a:prstGeom prst="rect">
            <a:avLst/>
          </a:prstGeom>
        </p:spPr>
        <p:txBody>
          <a:bodyPr>
            <a:normAutofit/>
          </a:bodyPr>
          <a:lstStyle>
            <a:lvl1pPr marL="138264" indent="-138264" algn="l" defTabSz="553056" rtl="0" eaLnBrk="1" latinLnBrk="0" hangingPunct="1">
              <a:lnSpc>
                <a:spcPct val="90000"/>
              </a:lnSpc>
              <a:spcBef>
                <a:spcPts val="605"/>
              </a:spcBef>
              <a:buFont typeface="Arial" panose="020B0604020202020204" pitchFamily="34" charset="0"/>
              <a:buChar char="•"/>
              <a:defRPr sz="1693" kern="1200">
                <a:solidFill>
                  <a:schemeClr val="tx1"/>
                </a:solidFill>
                <a:latin typeface="+mn-lt"/>
                <a:ea typeface="+mn-ea"/>
                <a:cs typeface="+mn-cs"/>
              </a:defRPr>
            </a:lvl1pPr>
            <a:lvl2pPr marL="414792" indent="-138264" algn="l" defTabSz="553056"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320" indent="-138264" algn="l" defTabSz="553056"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48"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76"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904"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431"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959"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487"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marL="0" indent="0">
              <a:buFont typeface="Arial" panose="020B0604020202020204" pitchFamily="34" charset="0"/>
              <a:buNone/>
            </a:pPr>
            <a:r>
              <a:rPr lang="en-US" sz="1200" b="1" dirty="0">
                <a:solidFill>
                  <a:srgbClr val="FFFFFF"/>
                </a:solidFill>
                <a:latin typeface="Geomanist" panose="02000503000000020004" pitchFamily="50" charset="0"/>
                <a:cs typeface="Arial" panose="020B0604020202020204" pitchFamily="34" charset="0"/>
              </a:rPr>
              <a:t>will  be spending </a:t>
            </a:r>
            <a:r>
              <a:rPr lang="en-US" sz="1200" b="1" u="sng" dirty="0">
                <a:solidFill>
                  <a:srgbClr val="FFFFFF"/>
                </a:solidFill>
                <a:latin typeface="Geomanist" panose="02000503000000020004" pitchFamily="50" charset="0"/>
                <a:cs typeface="Arial" panose="020B0604020202020204" pitchFamily="34" charset="0"/>
              </a:rPr>
              <a:t>less </a:t>
            </a:r>
            <a:r>
              <a:rPr lang="en-US" sz="1200" b="1" dirty="0">
                <a:solidFill>
                  <a:srgbClr val="FFFFFF"/>
                </a:solidFill>
                <a:latin typeface="Geomanist" panose="02000503000000020004" pitchFamily="50" charset="0"/>
                <a:cs typeface="Arial" panose="020B0604020202020204" pitchFamily="34" charset="0"/>
              </a:rPr>
              <a:t>than they normally would this Christmas</a:t>
            </a:r>
            <a:endParaRPr lang="en-GB" sz="1200" b="1" dirty="0">
              <a:solidFill>
                <a:srgbClr val="FFFFFF"/>
              </a:solidFill>
              <a:latin typeface="Geomanist" panose="02000503000000020004" pitchFamily="50" charset="0"/>
              <a:cs typeface="Arial" panose="020B0604020202020204" pitchFamily="34" charset="0"/>
            </a:endParaRPr>
          </a:p>
        </p:txBody>
      </p:sp>
      <p:sp>
        <p:nvSpPr>
          <p:cNvPr id="26" name="TextBox 25">
            <a:extLst>
              <a:ext uri="{FF2B5EF4-FFF2-40B4-BE49-F238E27FC236}">
                <a16:creationId xmlns:a16="http://schemas.microsoft.com/office/drawing/2014/main" id="{B2C80A19-CEE5-4F05-9F4F-E717D2A36920}"/>
              </a:ext>
            </a:extLst>
          </p:cNvPr>
          <p:cNvSpPr txBox="1"/>
          <p:nvPr/>
        </p:nvSpPr>
        <p:spPr>
          <a:xfrm>
            <a:off x="4581729" y="8518499"/>
            <a:ext cx="1886027" cy="1015663"/>
          </a:xfrm>
          <a:prstGeom prst="rect">
            <a:avLst/>
          </a:prstGeom>
          <a:noFill/>
        </p:spPr>
        <p:txBody>
          <a:bodyPr wrap="square" rtlCol="0">
            <a:spAutoFit/>
          </a:bodyPr>
          <a:lstStyle/>
          <a:p>
            <a:pPr algn="ctr"/>
            <a:r>
              <a:rPr lang="en-US" sz="1000" dirty="0">
                <a:solidFill>
                  <a:srgbClr val="00B0F0"/>
                </a:solidFill>
                <a:latin typeface="Geomanist" panose="02000503000000020004" pitchFamily="50" charset="0"/>
              </a:rPr>
              <a:t>Shopping online for Christmas this year? </a:t>
            </a:r>
          </a:p>
          <a:p>
            <a:endParaRPr lang="en-US" sz="1000" dirty="0">
              <a:solidFill>
                <a:schemeClr val="tx1">
                  <a:lumMod val="65000"/>
                  <a:lumOff val="35000"/>
                </a:schemeClr>
              </a:solidFill>
              <a:latin typeface="Geomanist" panose="02000503000000020004" pitchFamily="50" charset="0"/>
            </a:endParaRPr>
          </a:p>
          <a:p>
            <a:r>
              <a:rPr lang="en-US" sz="1000" dirty="0">
                <a:solidFill>
                  <a:schemeClr val="tx1">
                    <a:lumMod val="65000"/>
                    <a:lumOff val="35000"/>
                  </a:schemeClr>
                </a:solidFill>
                <a:latin typeface="Geomanist" panose="02000503000000020004" pitchFamily="50" charset="0"/>
              </a:rPr>
              <a:t>Yes!</a:t>
            </a:r>
          </a:p>
          <a:p>
            <a:r>
              <a:rPr lang="en-US" sz="1000" dirty="0">
                <a:solidFill>
                  <a:schemeClr val="tx1">
                    <a:lumMod val="65000"/>
                    <a:lumOff val="35000"/>
                  </a:schemeClr>
                </a:solidFill>
                <a:latin typeface="Geomanist" panose="02000503000000020004" pitchFamily="50" charset="0"/>
              </a:rPr>
              <a:t>Christmas food		21%</a:t>
            </a:r>
          </a:p>
          <a:p>
            <a:r>
              <a:rPr lang="en-US" sz="1000" dirty="0">
                <a:solidFill>
                  <a:schemeClr val="tx1">
                    <a:lumMod val="65000"/>
                    <a:lumOff val="35000"/>
                  </a:schemeClr>
                </a:solidFill>
                <a:latin typeface="Geomanist" panose="02000503000000020004" pitchFamily="50" charset="0"/>
              </a:rPr>
              <a:t>Christmas presents	35%</a:t>
            </a:r>
            <a:endParaRPr lang="en-GB" sz="1000" dirty="0">
              <a:solidFill>
                <a:schemeClr val="tx1">
                  <a:lumMod val="65000"/>
                  <a:lumOff val="35000"/>
                </a:schemeClr>
              </a:solidFill>
              <a:latin typeface="Geomanist" panose="02000503000000020004" pitchFamily="50" charset="0"/>
            </a:endParaRPr>
          </a:p>
        </p:txBody>
      </p:sp>
      <p:pic>
        <p:nvPicPr>
          <p:cNvPr id="37" name="Graphic 36" descr="Internet">
            <a:extLst>
              <a:ext uri="{FF2B5EF4-FFF2-40B4-BE49-F238E27FC236}">
                <a16:creationId xmlns:a16="http://schemas.microsoft.com/office/drawing/2014/main" id="{54527E3D-BD00-42C4-8E50-605041CFE1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1138" y="8106963"/>
            <a:ext cx="567208" cy="567208"/>
          </a:xfrm>
          <a:prstGeom prst="rect">
            <a:avLst/>
          </a:prstGeom>
        </p:spPr>
      </p:pic>
      <p:pic>
        <p:nvPicPr>
          <p:cNvPr id="50" name="Graphic 49" descr="Coins">
            <a:extLst>
              <a:ext uri="{FF2B5EF4-FFF2-40B4-BE49-F238E27FC236}">
                <a16:creationId xmlns:a16="http://schemas.microsoft.com/office/drawing/2014/main" id="{5F621487-6EE6-4FFA-A808-1679FC6223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80647" y="922798"/>
            <a:ext cx="471674" cy="471674"/>
          </a:xfrm>
          <a:prstGeom prst="rect">
            <a:avLst/>
          </a:prstGeom>
        </p:spPr>
      </p:pic>
      <p:sp>
        <p:nvSpPr>
          <p:cNvPr id="51" name="Rectangle 50">
            <a:extLst>
              <a:ext uri="{FF2B5EF4-FFF2-40B4-BE49-F238E27FC236}">
                <a16:creationId xmlns:a16="http://schemas.microsoft.com/office/drawing/2014/main" id="{4938A3F8-14DF-4A2E-9643-4AA31BBE9E27}"/>
              </a:ext>
            </a:extLst>
          </p:cNvPr>
          <p:cNvSpPr/>
          <p:nvPr/>
        </p:nvSpPr>
        <p:spPr>
          <a:xfrm>
            <a:off x="129395" y="8258964"/>
            <a:ext cx="3637359" cy="1608133"/>
          </a:xfrm>
          <a:prstGeom prst="rect">
            <a:avLst/>
          </a:prstGeom>
        </p:spPr>
        <p:txBody>
          <a:bodyPr wrap="square">
            <a:spAutoFit/>
          </a:bodyPr>
          <a:lstStyle/>
          <a:p>
            <a:r>
              <a:rPr lang="en-US" sz="1100" b="1" dirty="0">
                <a:solidFill>
                  <a:srgbClr val="00B0F0"/>
                </a:solidFill>
                <a:latin typeface="Geomanist" panose="02000503000000020004" pitchFamily="50" charset="0"/>
                <a:cs typeface="Arial" panose="020B0604020202020204" pitchFamily="34" charset="0"/>
              </a:rPr>
              <a:t>WHAT TYPE OF CHRISTMAS GIFTS WILL YOU BE BUYING/GIVING MORE OF THIS YEAR?</a:t>
            </a:r>
          </a:p>
          <a:p>
            <a:r>
              <a:rPr lang="en-US" sz="1100" b="1" dirty="0">
                <a:solidFill>
                  <a:schemeClr val="tx1">
                    <a:lumMod val="65000"/>
                    <a:lumOff val="35000"/>
                  </a:schemeClr>
                </a:solidFill>
                <a:latin typeface="Geomanist" panose="02000503000000020004" pitchFamily="50" charset="0"/>
                <a:cs typeface="Arial" panose="020B0604020202020204" pitchFamily="34" charset="0"/>
              </a:rPr>
              <a:t>32% </a:t>
            </a:r>
            <a:r>
              <a:rPr lang="en-US" sz="1050" dirty="0" err="1">
                <a:solidFill>
                  <a:schemeClr val="tx1">
                    <a:lumMod val="65000"/>
                    <a:lumOff val="35000"/>
                  </a:schemeClr>
                </a:solidFill>
                <a:latin typeface="Geomanist" panose="02000503000000020004" pitchFamily="50" charset="0"/>
                <a:cs typeface="Arial" panose="020B0604020202020204" pitchFamily="34" charset="0"/>
              </a:rPr>
              <a:t>Personalised</a:t>
            </a:r>
            <a:r>
              <a:rPr lang="en-US" sz="1050" dirty="0">
                <a:solidFill>
                  <a:schemeClr val="tx1">
                    <a:lumMod val="65000"/>
                    <a:lumOff val="35000"/>
                  </a:schemeClr>
                </a:solidFill>
                <a:latin typeface="Geomanist" panose="02000503000000020004" pitchFamily="50" charset="0"/>
                <a:cs typeface="Arial" panose="020B0604020202020204" pitchFamily="34" charset="0"/>
              </a:rPr>
              <a:t> gifts</a:t>
            </a:r>
          </a:p>
          <a:p>
            <a:r>
              <a:rPr lang="en-US" sz="1100" b="1" dirty="0">
                <a:solidFill>
                  <a:schemeClr val="tx1">
                    <a:lumMod val="65000"/>
                    <a:lumOff val="35000"/>
                  </a:schemeClr>
                </a:solidFill>
                <a:latin typeface="Geomanist" panose="02000503000000020004" pitchFamily="50" charset="0"/>
                <a:cs typeface="Arial" panose="020B0604020202020204" pitchFamily="34" charset="0"/>
              </a:rPr>
              <a:t>27% </a:t>
            </a:r>
            <a:r>
              <a:rPr lang="en-US" sz="1050" dirty="0">
                <a:solidFill>
                  <a:schemeClr val="tx1">
                    <a:lumMod val="65000"/>
                    <a:lumOff val="35000"/>
                  </a:schemeClr>
                </a:solidFill>
                <a:latin typeface="Geomanist" panose="02000503000000020004" pitchFamily="50" charset="0"/>
                <a:cs typeface="Arial" panose="020B0604020202020204" pitchFamily="34" charset="0"/>
              </a:rPr>
              <a:t>Locally made/sourced items</a:t>
            </a:r>
          </a:p>
          <a:p>
            <a:r>
              <a:rPr lang="en-US" sz="1100" b="1" dirty="0">
                <a:solidFill>
                  <a:schemeClr val="tx1">
                    <a:lumMod val="65000"/>
                    <a:lumOff val="35000"/>
                  </a:schemeClr>
                </a:solidFill>
                <a:latin typeface="Geomanist" panose="02000503000000020004" pitchFamily="50" charset="0"/>
                <a:cs typeface="Arial" panose="020B0604020202020204" pitchFamily="34" charset="0"/>
              </a:rPr>
              <a:t>20% </a:t>
            </a:r>
            <a:r>
              <a:rPr lang="en-US" sz="1050" dirty="0">
                <a:solidFill>
                  <a:schemeClr val="tx1">
                    <a:lumMod val="65000"/>
                    <a:lumOff val="35000"/>
                  </a:schemeClr>
                </a:solidFill>
                <a:latin typeface="Geomanist" panose="02000503000000020004" pitchFamily="50" charset="0"/>
                <a:cs typeface="Arial" panose="020B0604020202020204" pitchFamily="34" charset="0"/>
              </a:rPr>
              <a:t>items made/sold by small businesses</a:t>
            </a:r>
          </a:p>
          <a:p>
            <a:r>
              <a:rPr lang="en-US" sz="1100" b="1" dirty="0">
                <a:solidFill>
                  <a:schemeClr val="tx1">
                    <a:lumMod val="65000"/>
                    <a:lumOff val="35000"/>
                  </a:schemeClr>
                </a:solidFill>
                <a:latin typeface="Geomanist" panose="02000503000000020004" pitchFamily="50" charset="0"/>
                <a:cs typeface="Arial" panose="020B0604020202020204" pitchFamily="34" charset="0"/>
              </a:rPr>
              <a:t>20% </a:t>
            </a:r>
            <a:r>
              <a:rPr lang="en-US" sz="1050" dirty="0">
                <a:solidFill>
                  <a:schemeClr val="tx1">
                    <a:lumMod val="65000"/>
                    <a:lumOff val="35000"/>
                  </a:schemeClr>
                </a:solidFill>
                <a:latin typeface="Geomanist" panose="02000503000000020004" pitchFamily="50" charset="0"/>
                <a:cs typeface="Arial" panose="020B0604020202020204" pitchFamily="34" charset="0"/>
              </a:rPr>
              <a:t>sentimental gifts</a:t>
            </a:r>
            <a:endParaRPr lang="en-US" sz="1050" b="1" dirty="0">
              <a:solidFill>
                <a:schemeClr val="tx1">
                  <a:lumMod val="65000"/>
                  <a:lumOff val="35000"/>
                </a:schemeClr>
              </a:solidFill>
              <a:latin typeface="Geomanist" panose="02000503000000020004" pitchFamily="50" charset="0"/>
              <a:cs typeface="Arial" panose="020B0604020202020204" pitchFamily="34" charset="0"/>
            </a:endParaRPr>
          </a:p>
          <a:p>
            <a:r>
              <a:rPr lang="en-US" sz="1100" b="1" dirty="0">
                <a:solidFill>
                  <a:schemeClr val="tx1">
                    <a:lumMod val="65000"/>
                    <a:lumOff val="35000"/>
                  </a:schemeClr>
                </a:solidFill>
                <a:latin typeface="Geomanist" panose="02000503000000020004" pitchFamily="50" charset="0"/>
                <a:cs typeface="Arial" panose="020B0604020202020204" pitchFamily="34" charset="0"/>
              </a:rPr>
              <a:t>19% </a:t>
            </a:r>
            <a:r>
              <a:rPr lang="en-US" sz="1050" dirty="0">
                <a:solidFill>
                  <a:schemeClr val="tx1">
                    <a:lumMod val="65000"/>
                    <a:lumOff val="35000"/>
                  </a:schemeClr>
                </a:solidFill>
                <a:latin typeface="Geomanist" panose="02000503000000020004" pitchFamily="50" charset="0"/>
                <a:cs typeface="Arial" panose="020B0604020202020204" pitchFamily="34" charset="0"/>
              </a:rPr>
              <a:t>stocking fillers</a:t>
            </a:r>
          </a:p>
          <a:p>
            <a:r>
              <a:rPr lang="en-US" sz="1100" b="1" dirty="0">
                <a:solidFill>
                  <a:schemeClr val="tx1">
                    <a:lumMod val="65000"/>
                    <a:lumOff val="35000"/>
                  </a:schemeClr>
                </a:solidFill>
                <a:latin typeface="Geomanist" panose="02000503000000020004" pitchFamily="50" charset="0"/>
                <a:cs typeface="Arial" panose="020B0604020202020204" pitchFamily="34" charset="0"/>
              </a:rPr>
              <a:t>17% </a:t>
            </a:r>
            <a:r>
              <a:rPr lang="en-US" sz="1050" dirty="0">
                <a:solidFill>
                  <a:schemeClr val="tx1">
                    <a:lumMod val="65000"/>
                    <a:lumOff val="35000"/>
                  </a:schemeClr>
                </a:solidFill>
                <a:latin typeface="Geomanist" panose="02000503000000020004" pitchFamily="50" charset="0"/>
                <a:cs typeface="Arial" panose="020B0604020202020204" pitchFamily="34" charset="0"/>
              </a:rPr>
              <a:t>hand made gifts</a:t>
            </a:r>
          </a:p>
          <a:p>
            <a:r>
              <a:rPr lang="en-US" sz="1050" b="1" dirty="0">
                <a:solidFill>
                  <a:schemeClr val="tx1">
                    <a:lumMod val="65000"/>
                    <a:lumOff val="35000"/>
                  </a:schemeClr>
                </a:solidFill>
                <a:latin typeface="Geomanist" panose="02000503000000020004" pitchFamily="50" charset="0"/>
                <a:cs typeface="Arial" panose="020B0604020202020204" pitchFamily="34" charset="0"/>
              </a:rPr>
              <a:t>11% </a:t>
            </a:r>
            <a:r>
              <a:rPr lang="en-US" sz="1050" dirty="0">
                <a:solidFill>
                  <a:schemeClr val="tx1">
                    <a:lumMod val="65000"/>
                    <a:lumOff val="35000"/>
                  </a:schemeClr>
                </a:solidFill>
                <a:latin typeface="Geomanist" panose="02000503000000020004" pitchFamily="50" charset="0"/>
                <a:cs typeface="Arial" panose="020B0604020202020204" pitchFamily="34" charset="0"/>
              </a:rPr>
              <a:t>luxury items</a:t>
            </a:r>
            <a:endParaRPr lang="en-GB" sz="1050" dirty="0">
              <a:solidFill>
                <a:schemeClr val="tx1">
                  <a:lumMod val="65000"/>
                  <a:lumOff val="35000"/>
                </a:schemeClr>
              </a:solidFill>
              <a:latin typeface="Geomanist" panose="02000503000000020004" pitchFamily="50" charset="0"/>
              <a:cs typeface="Arial" panose="020B0604020202020204" pitchFamily="34" charset="0"/>
            </a:endParaRPr>
          </a:p>
        </p:txBody>
      </p:sp>
      <p:sp>
        <p:nvSpPr>
          <p:cNvPr id="57" name="Text Placeholder 58">
            <a:extLst>
              <a:ext uri="{FF2B5EF4-FFF2-40B4-BE49-F238E27FC236}">
                <a16:creationId xmlns:a16="http://schemas.microsoft.com/office/drawing/2014/main" id="{0EFD0FD9-76BE-4024-A912-C2A3FF4830C8}"/>
              </a:ext>
            </a:extLst>
          </p:cNvPr>
          <p:cNvSpPr txBox="1">
            <a:spLocks/>
          </p:cNvSpPr>
          <p:nvPr/>
        </p:nvSpPr>
        <p:spPr>
          <a:xfrm>
            <a:off x="21029" y="6295298"/>
            <a:ext cx="6669821" cy="396498"/>
          </a:xfrm>
          <a:prstGeom prst="rect">
            <a:avLst/>
          </a:prstGeom>
        </p:spPr>
        <p:txBody>
          <a:bodyPr>
            <a:normAutofit/>
          </a:bodyPr>
          <a:lstStyle>
            <a:lvl1pPr marL="138264" indent="-138264" algn="l" defTabSz="553056" rtl="0" eaLnBrk="1" latinLnBrk="0" hangingPunct="1">
              <a:lnSpc>
                <a:spcPct val="90000"/>
              </a:lnSpc>
              <a:spcBef>
                <a:spcPts val="605"/>
              </a:spcBef>
              <a:buFont typeface="Arial" panose="020B0604020202020204" pitchFamily="34" charset="0"/>
              <a:buChar char="•"/>
              <a:defRPr sz="1693" kern="1200">
                <a:solidFill>
                  <a:schemeClr val="tx1"/>
                </a:solidFill>
                <a:latin typeface="+mn-lt"/>
                <a:ea typeface="+mn-ea"/>
                <a:cs typeface="+mn-cs"/>
              </a:defRPr>
            </a:lvl1pPr>
            <a:lvl2pPr marL="414792" indent="-138264" algn="l" defTabSz="553056"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320" indent="-138264" algn="l" defTabSz="553056"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48"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76"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904"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431"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959"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487"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marL="0" indent="0">
              <a:buFont typeface="Arial" panose="020B0604020202020204" pitchFamily="34" charset="0"/>
              <a:buNone/>
            </a:pPr>
            <a:r>
              <a:rPr lang="en-US" sz="1200" b="1" dirty="0">
                <a:solidFill>
                  <a:srgbClr val="00C5FF"/>
                </a:solidFill>
                <a:latin typeface="Geomanist" panose="02000503000000020004" pitchFamily="50" charset="0"/>
                <a:cs typeface="Arial" panose="020B0604020202020204" pitchFamily="34" charset="0"/>
              </a:rPr>
              <a:t>CHRISTMAS SHOPPING BEHAVIOUR</a:t>
            </a:r>
          </a:p>
        </p:txBody>
      </p:sp>
      <p:grpSp>
        <p:nvGrpSpPr>
          <p:cNvPr id="78" name="Group 77">
            <a:extLst>
              <a:ext uri="{FF2B5EF4-FFF2-40B4-BE49-F238E27FC236}">
                <a16:creationId xmlns:a16="http://schemas.microsoft.com/office/drawing/2014/main" id="{6854FFF6-6ABD-4BAA-BD6F-E68DC400BDA6}"/>
              </a:ext>
            </a:extLst>
          </p:cNvPr>
          <p:cNvGrpSpPr/>
          <p:nvPr/>
        </p:nvGrpSpPr>
        <p:grpSpPr>
          <a:xfrm>
            <a:off x="1625302" y="1000820"/>
            <a:ext cx="579217" cy="534781"/>
            <a:chOff x="2060930" y="1876105"/>
            <a:chExt cx="633393" cy="580106"/>
          </a:xfrm>
        </p:grpSpPr>
        <p:sp>
          <p:nvSpPr>
            <p:cNvPr id="79" name="Oval 78">
              <a:extLst>
                <a:ext uri="{FF2B5EF4-FFF2-40B4-BE49-F238E27FC236}">
                  <a16:creationId xmlns:a16="http://schemas.microsoft.com/office/drawing/2014/main" id="{45840CF2-8907-4EE9-8723-D8502B919B54}"/>
                </a:ext>
              </a:extLst>
            </p:cNvPr>
            <p:cNvSpPr/>
            <p:nvPr/>
          </p:nvSpPr>
          <p:spPr>
            <a:xfrm>
              <a:off x="2060930" y="1876105"/>
              <a:ext cx="633393" cy="580106"/>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0" name="Straight Connector 79">
              <a:extLst>
                <a:ext uri="{FF2B5EF4-FFF2-40B4-BE49-F238E27FC236}">
                  <a16:creationId xmlns:a16="http://schemas.microsoft.com/office/drawing/2014/main" id="{4E819E7B-A1AF-4805-9B44-4D2AD699795A}"/>
                </a:ext>
              </a:extLst>
            </p:cNvPr>
            <p:cNvCxnSpPr>
              <a:cxnSpLocks/>
            </p:cNvCxnSpPr>
            <p:nvPr/>
          </p:nvCxnSpPr>
          <p:spPr>
            <a:xfrm flipV="1">
              <a:off x="2153688" y="1956365"/>
              <a:ext cx="426595" cy="42441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81" name="Graphic 80" descr="Champagne glasses">
            <a:extLst>
              <a:ext uri="{FF2B5EF4-FFF2-40B4-BE49-F238E27FC236}">
                <a16:creationId xmlns:a16="http://schemas.microsoft.com/office/drawing/2014/main" id="{9A42D3B3-4521-41AA-838D-73F380E69E6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93550" y="1014729"/>
            <a:ext cx="426595" cy="426595"/>
          </a:xfrm>
          <a:prstGeom prst="rect">
            <a:avLst/>
          </a:prstGeom>
        </p:spPr>
      </p:pic>
      <p:sp>
        <p:nvSpPr>
          <p:cNvPr id="85" name="Text Placeholder 59">
            <a:extLst>
              <a:ext uri="{FF2B5EF4-FFF2-40B4-BE49-F238E27FC236}">
                <a16:creationId xmlns:a16="http://schemas.microsoft.com/office/drawing/2014/main" id="{7BAA8B66-4D21-4417-8B74-B5D80785FF01}"/>
              </a:ext>
            </a:extLst>
          </p:cNvPr>
          <p:cNvSpPr txBox="1">
            <a:spLocks/>
          </p:cNvSpPr>
          <p:nvPr/>
        </p:nvSpPr>
        <p:spPr>
          <a:xfrm>
            <a:off x="129395" y="1265289"/>
            <a:ext cx="6429262" cy="1048552"/>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r>
              <a:rPr lang="en-US" sz="1400" b="0" dirty="0">
                <a:solidFill>
                  <a:schemeClr val="bg1">
                    <a:lumMod val="50000"/>
                  </a:schemeClr>
                </a:solidFill>
                <a:latin typeface="Geomanist" panose="02000503000000020004" pitchFamily="50" charset="0"/>
                <a:cs typeface="Arial" panose="020B0604020202020204" pitchFamily="34" charset="0"/>
              </a:rPr>
              <a:t>After an unusual year Christmas is nearly upon us but for many Australians things will be different this year. For those states that have been hardest hit by lockdown restrictions, there’s a feeling that there is not much to celebrate this year or that things just will not be the same if it can’t be spent with family &amp; friends. But for some, it will be a welcome relief after the year we have had.</a:t>
            </a:r>
          </a:p>
        </p:txBody>
      </p:sp>
      <p:grpSp>
        <p:nvGrpSpPr>
          <p:cNvPr id="86" name="Group 85">
            <a:extLst>
              <a:ext uri="{FF2B5EF4-FFF2-40B4-BE49-F238E27FC236}">
                <a16:creationId xmlns:a16="http://schemas.microsoft.com/office/drawing/2014/main" id="{A9C03031-7A94-4604-97C6-0F0C3C44C104}"/>
              </a:ext>
            </a:extLst>
          </p:cNvPr>
          <p:cNvGrpSpPr/>
          <p:nvPr/>
        </p:nvGrpSpPr>
        <p:grpSpPr>
          <a:xfrm>
            <a:off x="129395" y="2632140"/>
            <a:ext cx="6195107" cy="1672305"/>
            <a:chOff x="53934" y="3340690"/>
            <a:chExt cx="6195107" cy="1672305"/>
          </a:xfrm>
        </p:grpSpPr>
        <p:sp>
          <p:nvSpPr>
            <p:cNvPr id="87" name="Text Placeholder 59">
              <a:extLst>
                <a:ext uri="{FF2B5EF4-FFF2-40B4-BE49-F238E27FC236}">
                  <a16:creationId xmlns:a16="http://schemas.microsoft.com/office/drawing/2014/main" id="{D833100D-1FD6-478E-A072-334D8627E269}"/>
                </a:ext>
              </a:extLst>
            </p:cNvPr>
            <p:cNvSpPr txBox="1">
              <a:spLocks/>
            </p:cNvSpPr>
            <p:nvPr/>
          </p:nvSpPr>
          <p:spPr>
            <a:xfrm>
              <a:off x="593673" y="3956993"/>
              <a:ext cx="1749035" cy="220410"/>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000" b="0" dirty="0">
                  <a:solidFill>
                    <a:schemeClr val="bg1">
                      <a:lumMod val="50000"/>
                    </a:schemeClr>
                  </a:solidFill>
                  <a:latin typeface="Geomanist Regular"/>
                  <a:cs typeface="Arial" panose="020B0604020202020204" pitchFamily="34" charset="0"/>
                </a:rPr>
                <a:t>Won’t be much different to previous years</a:t>
              </a:r>
            </a:p>
            <a:p>
              <a:pPr algn="ctr">
                <a:lnSpc>
                  <a:spcPct val="100000"/>
                </a:lnSpc>
                <a:spcBef>
                  <a:spcPts val="0"/>
                </a:spcBef>
              </a:pPr>
              <a:r>
                <a:rPr lang="en-US" sz="900" b="0" dirty="0">
                  <a:solidFill>
                    <a:srgbClr val="00B050"/>
                  </a:solidFill>
                  <a:latin typeface="Geomanist Regular"/>
                  <a:cs typeface="Arial" panose="020B0604020202020204" pitchFamily="34" charset="0"/>
                  <a:sym typeface="Wingdings" panose="05000000000000000000" pitchFamily="2" charset="2"/>
                </a:rPr>
                <a:t></a:t>
              </a:r>
              <a:r>
                <a:rPr lang="en-US" sz="900" b="0" dirty="0">
                  <a:solidFill>
                    <a:schemeClr val="bg1">
                      <a:lumMod val="50000"/>
                    </a:schemeClr>
                  </a:solidFill>
                  <a:latin typeface="Geomanist Regular"/>
                  <a:cs typeface="Arial" panose="020B0604020202020204" pitchFamily="34" charset="0"/>
                  <a:sym typeface="Wingdings" panose="05000000000000000000" pitchFamily="2" charset="2"/>
                </a:rPr>
                <a:t> 67% for WA, </a:t>
              </a:r>
              <a:r>
                <a:rPr lang="en-US" sz="900" b="0" dirty="0">
                  <a:solidFill>
                    <a:srgbClr val="FF0000"/>
                  </a:solidFill>
                  <a:latin typeface="Geomanist Regular"/>
                  <a:cs typeface="Arial" panose="020B0604020202020204" pitchFamily="34" charset="0"/>
                  <a:sym typeface="Wingdings" panose="05000000000000000000" pitchFamily="2" charset="2"/>
                </a:rPr>
                <a:t></a:t>
              </a:r>
              <a:r>
                <a:rPr lang="en-US" sz="900" b="0" dirty="0">
                  <a:solidFill>
                    <a:schemeClr val="bg1">
                      <a:lumMod val="50000"/>
                    </a:schemeClr>
                  </a:solidFill>
                  <a:latin typeface="Geomanist Regular"/>
                  <a:cs typeface="Arial" panose="020B0604020202020204" pitchFamily="34" charset="0"/>
                  <a:sym typeface="Wingdings" panose="05000000000000000000" pitchFamily="2" charset="2"/>
                </a:rPr>
                <a:t> 12% for VIC</a:t>
              </a:r>
              <a:endParaRPr lang="en-US" sz="900" b="0" dirty="0">
                <a:solidFill>
                  <a:schemeClr val="bg1">
                    <a:lumMod val="50000"/>
                  </a:schemeClr>
                </a:solidFill>
                <a:latin typeface="Geomanist Regular"/>
                <a:cs typeface="Arial" panose="020B0604020202020204" pitchFamily="34" charset="0"/>
              </a:endParaRPr>
            </a:p>
          </p:txBody>
        </p:sp>
        <p:sp>
          <p:nvSpPr>
            <p:cNvPr id="88" name="Text Placeholder 59">
              <a:extLst>
                <a:ext uri="{FF2B5EF4-FFF2-40B4-BE49-F238E27FC236}">
                  <a16:creationId xmlns:a16="http://schemas.microsoft.com/office/drawing/2014/main" id="{D1677BCA-B51E-4DC5-A924-1845F2D2F9A3}"/>
                </a:ext>
              </a:extLst>
            </p:cNvPr>
            <p:cNvSpPr txBox="1">
              <a:spLocks/>
            </p:cNvSpPr>
            <p:nvPr/>
          </p:nvSpPr>
          <p:spPr>
            <a:xfrm>
              <a:off x="1190068" y="3728722"/>
              <a:ext cx="643590" cy="236436"/>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400" b="0" dirty="0">
                  <a:solidFill>
                    <a:srgbClr val="26CEFF"/>
                  </a:solidFill>
                  <a:latin typeface="Geomanist Regular"/>
                  <a:cs typeface="Arial" panose="020B0604020202020204" pitchFamily="34" charset="0"/>
                </a:rPr>
                <a:t>34%</a:t>
              </a:r>
            </a:p>
          </p:txBody>
        </p:sp>
        <p:sp>
          <p:nvSpPr>
            <p:cNvPr id="89" name="Text Placeholder 59">
              <a:extLst>
                <a:ext uri="{FF2B5EF4-FFF2-40B4-BE49-F238E27FC236}">
                  <a16:creationId xmlns:a16="http://schemas.microsoft.com/office/drawing/2014/main" id="{3DE0A125-0863-479B-B188-77218776BA20}"/>
                </a:ext>
              </a:extLst>
            </p:cNvPr>
            <p:cNvSpPr txBox="1">
              <a:spLocks/>
            </p:cNvSpPr>
            <p:nvPr/>
          </p:nvSpPr>
          <p:spPr>
            <a:xfrm>
              <a:off x="2417177" y="3972149"/>
              <a:ext cx="1852971" cy="288685"/>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000" b="0" dirty="0">
                  <a:solidFill>
                    <a:schemeClr val="bg1">
                      <a:lumMod val="50000"/>
                    </a:schemeClr>
                  </a:solidFill>
                  <a:latin typeface="Geomanist Regular"/>
                  <a:cs typeface="Arial" panose="020B0604020202020204" pitchFamily="34" charset="0"/>
                </a:rPr>
                <a:t>There’s not much to celebrate this year</a:t>
              </a:r>
            </a:p>
            <a:p>
              <a:pPr algn="ctr">
                <a:lnSpc>
                  <a:spcPct val="100000"/>
                </a:lnSpc>
                <a:spcBef>
                  <a:spcPts val="0"/>
                </a:spcBef>
              </a:pPr>
              <a:r>
                <a:rPr lang="en-US" sz="900" b="0" dirty="0">
                  <a:solidFill>
                    <a:srgbClr val="00B050"/>
                  </a:solidFill>
                  <a:latin typeface="Geomanist Regular"/>
                  <a:cs typeface="Arial" panose="020B0604020202020204" pitchFamily="34" charset="0"/>
                  <a:sym typeface="Wingdings" panose="05000000000000000000" pitchFamily="2" charset="2"/>
                </a:rPr>
                <a:t></a:t>
              </a:r>
              <a:r>
                <a:rPr lang="en-US" sz="900" b="0" dirty="0">
                  <a:solidFill>
                    <a:schemeClr val="bg1">
                      <a:lumMod val="50000"/>
                    </a:schemeClr>
                  </a:solidFill>
                  <a:latin typeface="Geomanist Regular"/>
                  <a:cs typeface="Arial" panose="020B0604020202020204" pitchFamily="34" charset="0"/>
                  <a:sym typeface="Wingdings" panose="05000000000000000000" pitchFamily="2" charset="2"/>
                </a:rPr>
                <a:t> 29% for VIC, </a:t>
              </a:r>
              <a:r>
                <a:rPr lang="en-US" sz="900" b="0" dirty="0">
                  <a:solidFill>
                    <a:srgbClr val="FF0000"/>
                  </a:solidFill>
                  <a:latin typeface="Geomanist Regular"/>
                  <a:cs typeface="Arial" panose="020B0604020202020204" pitchFamily="34" charset="0"/>
                  <a:sym typeface="Wingdings" panose="05000000000000000000" pitchFamily="2" charset="2"/>
                </a:rPr>
                <a:t></a:t>
              </a:r>
              <a:r>
                <a:rPr lang="en-US" sz="900" b="0" dirty="0">
                  <a:solidFill>
                    <a:schemeClr val="bg1">
                      <a:lumMod val="50000"/>
                    </a:schemeClr>
                  </a:solidFill>
                  <a:latin typeface="Geomanist Regular"/>
                  <a:cs typeface="Arial" panose="020B0604020202020204" pitchFamily="34" charset="0"/>
                  <a:sym typeface="Wingdings" panose="05000000000000000000" pitchFamily="2" charset="2"/>
                </a:rPr>
                <a:t> 7% for WA</a:t>
              </a:r>
              <a:endParaRPr lang="en-US" sz="900" b="0" dirty="0">
                <a:solidFill>
                  <a:schemeClr val="bg1">
                    <a:lumMod val="50000"/>
                  </a:schemeClr>
                </a:solidFill>
                <a:latin typeface="Geomanist Regular"/>
                <a:cs typeface="Arial" panose="020B0604020202020204" pitchFamily="34" charset="0"/>
              </a:endParaRPr>
            </a:p>
            <a:p>
              <a:pPr algn="ctr">
                <a:lnSpc>
                  <a:spcPct val="100000"/>
                </a:lnSpc>
                <a:spcBef>
                  <a:spcPts val="0"/>
                </a:spcBef>
              </a:pPr>
              <a:endParaRPr lang="en-US" sz="900" b="0" dirty="0">
                <a:solidFill>
                  <a:schemeClr val="bg1">
                    <a:lumMod val="50000"/>
                  </a:schemeClr>
                </a:solidFill>
                <a:latin typeface="Geomanist Regular"/>
                <a:cs typeface="Arial" panose="020B0604020202020204" pitchFamily="34" charset="0"/>
              </a:endParaRPr>
            </a:p>
            <a:p>
              <a:pPr algn="ctr">
                <a:lnSpc>
                  <a:spcPct val="100000"/>
                </a:lnSpc>
                <a:spcBef>
                  <a:spcPts val="0"/>
                </a:spcBef>
              </a:pPr>
              <a:endParaRPr lang="en-US" sz="900" b="0" dirty="0">
                <a:solidFill>
                  <a:schemeClr val="bg1">
                    <a:lumMod val="50000"/>
                  </a:schemeClr>
                </a:solidFill>
                <a:latin typeface="Geomanist Regular"/>
                <a:cs typeface="Arial" panose="020B0604020202020204" pitchFamily="34" charset="0"/>
              </a:endParaRPr>
            </a:p>
          </p:txBody>
        </p:sp>
        <p:sp>
          <p:nvSpPr>
            <p:cNvPr id="90" name="Text Placeholder 59">
              <a:extLst>
                <a:ext uri="{FF2B5EF4-FFF2-40B4-BE49-F238E27FC236}">
                  <a16:creationId xmlns:a16="http://schemas.microsoft.com/office/drawing/2014/main" id="{9635109A-8AFD-429D-AD0A-833E13237CF3}"/>
                </a:ext>
              </a:extLst>
            </p:cNvPr>
            <p:cNvSpPr txBox="1">
              <a:spLocks/>
            </p:cNvSpPr>
            <p:nvPr/>
          </p:nvSpPr>
          <p:spPr>
            <a:xfrm>
              <a:off x="3093347" y="3698019"/>
              <a:ext cx="536229" cy="236436"/>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400" b="0" dirty="0">
                  <a:solidFill>
                    <a:srgbClr val="26CEFF"/>
                  </a:solidFill>
                  <a:latin typeface="Geomanist Regular"/>
                  <a:cs typeface="Arial" panose="020B0604020202020204" pitchFamily="34" charset="0"/>
                </a:rPr>
                <a:t>20%</a:t>
              </a:r>
            </a:p>
          </p:txBody>
        </p:sp>
        <p:sp>
          <p:nvSpPr>
            <p:cNvPr id="91" name="Text Placeholder 59">
              <a:extLst>
                <a:ext uri="{FF2B5EF4-FFF2-40B4-BE49-F238E27FC236}">
                  <a16:creationId xmlns:a16="http://schemas.microsoft.com/office/drawing/2014/main" id="{974EB1A5-62D8-40C0-AB2F-22F8384F06D9}"/>
                </a:ext>
              </a:extLst>
            </p:cNvPr>
            <p:cNvSpPr txBox="1">
              <a:spLocks/>
            </p:cNvSpPr>
            <p:nvPr/>
          </p:nvSpPr>
          <p:spPr>
            <a:xfrm>
              <a:off x="5124851" y="3698019"/>
              <a:ext cx="497533" cy="236436"/>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400" b="0" dirty="0">
                  <a:solidFill>
                    <a:srgbClr val="26CEFF"/>
                  </a:solidFill>
                  <a:latin typeface="Geomanist Regular"/>
                  <a:cs typeface="Arial" panose="020B0604020202020204" pitchFamily="34" charset="0"/>
                </a:rPr>
                <a:t>16%</a:t>
              </a:r>
            </a:p>
          </p:txBody>
        </p:sp>
        <p:sp>
          <p:nvSpPr>
            <p:cNvPr id="92" name="Text Placeholder 59">
              <a:extLst>
                <a:ext uri="{FF2B5EF4-FFF2-40B4-BE49-F238E27FC236}">
                  <a16:creationId xmlns:a16="http://schemas.microsoft.com/office/drawing/2014/main" id="{2272342D-C43C-4FAF-8D9E-F5CEF919A6E0}"/>
                </a:ext>
              </a:extLst>
            </p:cNvPr>
            <p:cNvSpPr txBox="1">
              <a:spLocks/>
            </p:cNvSpPr>
            <p:nvPr/>
          </p:nvSpPr>
          <p:spPr>
            <a:xfrm>
              <a:off x="624054" y="4744670"/>
              <a:ext cx="1601255" cy="220410"/>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000" b="0" dirty="0">
                  <a:solidFill>
                    <a:schemeClr val="bg1">
                      <a:lumMod val="50000"/>
                    </a:schemeClr>
                  </a:solidFill>
                  <a:latin typeface="Geomanist Regular"/>
                  <a:cs typeface="Arial" panose="020B0604020202020204" pitchFamily="34" charset="0"/>
                </a:rPr>
                <a:t>Already looking forward to the lead up to Christmas</a:t>
              </a:r>
            </a:p>
          </p:txBody>
        </p:sp>
        <p:sp>
          <p:nvSpPr>
            <p:cNvPr id="93" name="Text Placeholder 59">
              <a:extLst>
                <a:ext uri="{FF2B5EF4-FFF2-40B4-BE49-F238E27FC236}">
                  <a16:creationId xmlns:a16="http://schemas.microsoft.com/office/drawing/2014/main" id="{C78D6044-4E66-4330-A517-78AC3057D383}"/>
                </a:ext>
              </a:extLst>
            </p:cNvPr>
            <p:cNvSpPr txBox="1">
              <a:spLocks/>
            </p:cNvSpPr>
            <p:nvPr/>
          </p:nvSpPr>
          <p:spPr>
            <a:xfrm>
              <a:off x="1228384" y="4504768"/>
              <a:ext cx="571826" cy="233328"/>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400" b="0" dirty="0">
                  <a:solidFill>
                    <a:srgbClr val="26CEFF"/>
                  </a:solidFill>
                  <a:latin typeface="Geomanist Regular"/>
                  <a:cs typeface="Arial" panose="020B0604020202020204" pitchFamily="34" charset="0"/>
                </a:rPr>
                <a:t>11%</a:t>
              </a:r>
            </a:p>
          </p:txBody>
        </p:sp>
        <p:sp>
          <p:nvSpPr>
            <p:cNvPr id="94" name="Text Placeholder 59">
              <a:extLst>
                <a:ext uri="{FF2B5EF4-FFF2-40B4-BE49-F238E27FC236}">
                  <a16:creationId xmlns:a16="http://schemas.microsoft.com/office/drawing/2014/main" id="{39CCDE11-9103-4CC1-889D-82B3EE0A2CF2}"/>
                </a:ext>
              </a:extLst>
            </p:cNvPr>
            <p:cNvSpPr txBox="1">
              <a:spLocks/>
            </p:cNvSpPr>
            <p:nvPr/>
          </p:nvSpPr>
          <p:spPr>
            <a:xfrm>
              <a:off x="2434250" y="4774142"/>
              <a:ext cx="1779445" cy="190526"/>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000" b="0" dirty="0">
                  <a:solidFill>
                    <a:schemeClr val="bg1">
                      <a:lumMod val="50000"/>
                    </a:schemeClr>
                  </a:solidFill>
                  <a:latin typeface="Geomanist Regular"/>
                  <a:cs typeface="Arial" panose="020B0604020202020204" pitchFamily="34" charset="0"/>
                </a:rPr>
                <a:t>Will be different this year as can’t afford it the way it used to be</a:t>
              </a:r>
            </a:p>
          </p:txBody>
        </p:sp>
        <p:sp>
          <p:nvSpPr>
            <p:cNvPr id="95" name="Text Placeholder 59">
              <a:extLst>
                <a:ext uri="{FF2B5EF4-FFF2-40B4-BE49-F238E27FC236}">
                  <a16:creationId xmlns:a16="http://schemas.microsoft.com/office/drawing/2014/main" id="{DFA99F18-F71F-4313-871E-795404F080D3}"/>
                </a:ext>
              </a:extLst>
            </p:cNvPr>
            <p:cNvSpPr txBox="1">
              <a:spLocks/>
            </p:cNvSpPr>
            <p:nvPr/>
          </p:nvSpPr>
          <p:spPr>
            <a:xfrm>
              <a:off x="3024302" y="4504768"/>
              <a:ext cx="571826" cy="233328"/>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400" b="0" dirty="0">
                  <a:solidFill>
                    <a:srgbClr val="26CEFF"/>
                  </a:solidFill>
                  <a:latin typeface="Geomanist Regular"/>
                  <a:cs typeface="Arial" panose="020B0604020202020204" pitchFamily="34" charset="0"/>
                </a:rPr>
                <a:t>10%</a:t>
              </a:r>
            </a:p>
          </p:txBody>
        </p:sp>
        <p:sp>
          <p:nvSpPr>
            <p:cNvPr id="96" name="Text Placeholder 59">
              <a:extLst>
                <a:ext uri="{FF2B5EF4-FFF2-40B4-BE49-F238E27FC236}">
                  <a16:creationId xmlns:a16="http://schemas.microsoft.com/office/drawing/2014/main" id="{A6A9E1A0-655D-4304-8937-9E896AAED6A3}"/>
                </a:ext>
              </a:extLst>
            </p:cNvPr>
            <p:cNvSpPr txBox="1">
              <a:spLocks/>
            </p:cNvSpPr>
            <p:nvPr/>
          </p:nvSpPr>
          <p:spPr>
            <a:xfrm>
              <a:off x="4469596" y="4774142"/>
              <a:ext cx="1779445" cy="238853"/>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000" b="0" dirty="0">
                  <a:solidFill>
                    <a:schemeClr val="bg1">
                      <a:lumMod val="50000"/>
                    </a:schemeClr>
                  </a:solidFill>
                  <a:latin typeface="Geomanist Regular"/>
                  <a:cs typeface="Arial" panose="020B0604020202020204" pitchFamily="34" charset="0"/>
                </a:rPr>
                <a:t>Will enjoy Christmas more after the year that we have had</a:t>
              </a:r>
            </a:p>
          </p:txBody>
        </p:sp>
        <p:sp>
          <p:nvSpPr>
            <p:cNvPr id="97" name="Text Placeholder 59">
              <a:extLst>
                <a:ext uri="{FF2B5EF4-FFF2-40B4-BE49-F238E27FC236}">
                  <a16:creationId xmlns:a16="http://schemas.microsoft.com/office/drawing/2014/main" id="{3F6FB339-94F8-4B72-8114-5ED712A86324}"/>
                </a:ext>
              </a:extLst>
            </p:cNvPr>
            <p:cNvSpPr txBox="1">
              <a:spLocks/>
            </p:cNvSpPr>
            <p:nvPr/>
          </p:nvSpPr>
          <p:spPr>
            <a:xfrm>
              <a:off x="5055245" y="4487046"/>
              <a:ext cx="571826" cy="233328"/>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400" b="0" dirty="0">
                  <a:solidFill>
                    <a:srgbClr val="26CEFF"/>
                  </a:solidFill>
                  <a:latin typeface="Geomanist Regular"/>
                  <a:cs typeface="Arial" panose="020B0604020202020204" pitchFamily="34" charset="0"/>
                </a:rPr>
                <a:t>9%</a:t>
              </a:r>
            </a:p>
          </p:txBody>
        </p:sp>
        <p:sp>
          <p:nvSpPr>
            <p:cNvPr id="98" name="TextBox 97">
              <a:extLst>
                <a:ext uri="{FF2B5EF4-FFF2-40B4-BE49-F238E27FC236}">
                  <a16:creationId xmlns:a16="http://schemas.microsoft.com/office/drawing/2014/main" id="{E653FDDF-16D1-4955-A7C5-CC662379D90A}"/>
                </a:ext>
              </a:extLst>
            </p:cNvPr>
            <p:cNvSpPr txBox="1"/>
            <p:nvPr/>
          </p:nvSpPr>
          <p:spPr>
            <a:xfrm>
              <a:off x="53934" y="3340690"/>
              <a:ext cx="3688702" cy="307777"/>
            </a:xfrm>
            <a:prstGeom prst="rect">
              <a:avLst/>
            </a:prstGeom>
            <a:noFill/>
          </p:spPr>
          <p:txBody>
            <a:bodyPr wrap="none" rtlCol="0">
              <a:spAutoFit/>
            </a:bodyPr>
            <a:lstStyle/>
            <a:p>
              <a:r>
                <a:rPr lang="en-US" sz="1400" b="1" dirty="0">
                  <a:solidFill>
                    <a:srgbClr val="26CEFF"/>
                  </a:solidFill>
                  <a:latin typeface="Geomanist" panose="02000503000000020004" pitchFamily="50" charset="0"/>
                </a:rPr>
                <a:t>How are you feeling about Christmas this year?</a:t>
              </a:r>
              <a:endParaRPr lang="en-GB" sz="1400" b="1" dirty="0">
                <a:solidFill>
                  <a:srgbClr val="26CEFF"/>
                </a:solidFill>
                <a:latin typeface="Geomanist" panose="02000503000000020004" pitchFamily="50" charset="0"/>
              </a:endParaRPr>
            </a:p>
          </p:txBody>
        </p:sp>
        <p:sp>
          <p:nvSpPr>
            <p:cNvPr id="99" name="Text Placeholder 59">
              <a:extLst>
                <a:ext uri="{FF2B5EF4-FFF2-40B4-BE49-F238E27FC236}">
                  <a16:creationId xmlns:a16="http://schemas.microsoft.com/office/drawing/2014/main" id="{4B580AC6-C70D-436F-9B50-3B7404A3A3FB}"/>
                </a:ext>
              </a:extLst>
            </p:cNvPr>
            <p:cNvSpPr txBox="1">
              <a:spLocks/>
            </p:cNvSpPr>
            <p:nvPr/>
          </p:nvSpPr>
          <p:spPr>
            <a:xfrm>
              <a:off x="4504754" y="3989879"/>
              <a:ext cx="1711024" cy="714997"/>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ctr">
                <a:lnSpc>
                  <a:spcPct val="100000"/>
                </a:lnSpc>
                <a:spcBef>
                  <a:spcPts val="0"/>
                </a:spcBef>
              </a:pPr>
              <a:r>
                <a:rPr lang="en-US" sz="1000" b="0" dirty="0">
                  <a:solidFill>
                    <a:schemeClr val="bg1">
                      <a:lumMod val="50000"/>
                    </a:schemeClr>
                  </a:solidFill>
                  <a:latin typeface="Geomanist Regular"/>
                  <a:cs typeface="Arial" panose="020B0604020202020204" pitchFamily="34" charset="0"/>
                </a:rPr>
                <a:t>Will be different without  my family &amp; friends</a:t>
              </a:r>
            </a:p>
            <a:p>
              <a:pPr algn="ctr">
                <a:lnSpc>
                  <a:spcPct val="100000"/>
                </a:lnSpc>
                <a:spcBef>
                  <a:spcPts val="0"/>
                </a:spcBef>
              </a:pPr>
              <a:r>
                <a:rPr lang="en-US" sz="900" b="0" dirty="0">
                  <a:solidFill>
                    <a:srgbClr val="00B050"/>
                  </a:solidFill>
                  <a:latin typeface="Geomanist Regular"/>
                  <a:cs typeface="Arial" panose="020B0604020202020204" pitchFamily="34" charset="0"/>
                  <a:sym typeface="Wingdings" panose="05000000000000000000" pitchFamily="2" charset="2"/>
                </a:rPr>
                <a:t></a:t>
              </a:r>
              <a:r>
                <a:rPr lang="en-US" sz="900" b="0" dirty="0">
                  <a:solidFill>
                    <a:schemeClr val="bg1">
                      <a:lumMod val="50000"/>
                    </a:schemeClr>
                  </a:solidFill>
                  <a:latin typeface="Geomanist Regular"/>
                  <a:cs typeface="Arial" panose="020B0604020202020204" pitchFamily="34" charset="0"/>
                  <a:sym typeface="Wingdings" panose="05000000000000000000" pitchFamily="2" charset="2"/>
                </a:rPr>
                <a:t> 24% for VIC, </a:t>
              </a:r>
              <a:r>
                <a:rPr lang="en-US" sz="900" b="0" dirty="0">
                  <a:solidFill>
                    <a:srgbClr val="FF0000"/>
                  </a:solidFill>
                  <a:latin typeface="Geomanist Regular"/>
                  <a:cs typeface="Arial" panose="020B0604020202020204" pitchFamily="34" charset="0"/>
                  <a:sym typeface="Wingdings" panose="05000000000000000000" pitchFamily="2" charset="2"/>
                </a:rPr>
                <a:t></a:t>
              </a:r>
              <a:r>
                <a:rPr lang="en-US" sz="900" b="0" dirty="0">
                  <a:solidFill>
                    <a:schemeClr val="bg1">
                      <a:lumMod val="50000"/>
                    </a:schemeClr>
                  </a:solidFill>
                  <a:latin typeface="Geomanist Regular"/>
                  <a:cs typeface="Arial" panose="020B0604020202020204" pitchFamily="34" charset="0"/>
                  <a:sym typeface="Wingdings" panose="05000000000000000000" pitchFamily="2" charset="2"/>
                </a:rPr>
                <a:t> 4% for WA</a:t>
              </a:r>
              <a:endParaRPr lang="en-US" sz="900" b="0" dirty="0">
                <a:solidFill>
                  <a:schemeClr val="bg1">
                    <a:lumMod val="50000"/>
                  </a:schemeClr>
                </a:solidFill>
                <a:latin typeface="Geomanist Regular"/>
                <a:cs typeface="Arial" panose="020B0604020202020204" pitchFamily="34" charset="0"/>
              </a:endParaRPr>
            </a:p>
            <a:p>
              <a:pPr algn="ctr">
                <a:lnSpc>
                  <a:spcPct val="100000"/>
                </a:lnSpc>
                <a:spcBef>
                  <a:spcPts val="0"/>
                </a:spcBef>
              </a:pPr>
              <a:endParaRPr lang="en-US" sz="900" b="0" dirty="0">
                <a:solidFill>
                  <a:schemeClr val="bg1">
                    <a:lumMod val="50000"/>
                  </a:schemeClr>
                </a:solidFill>
                <a:latin typeface="Geomanist Regular"/>
                <a:cs typeface="Arial" panose="020B0604020202020204" pitchFamily="34" charset="0"/>
              </a:endParaRPr>
            </a:p>
          </p:txBody>
        </p:sp>
      </p:grpSp>
      <p:sp>
        <p:nvSpPr>
          <p:cNvPr id="104" name="Rectangle 103">
            <a:extLst>
              <a:ext uri="{FF2B5EF4-FFF2-40B4-BE49-F238E27FC236}">
                <a16:creationId xmlns:a16="http://schemas.microsoft.com/office/drawing/2014/main" id="{6A079816-5CF3-4E14-B408-514CFA1189D5}"/>
              </a:ext>
            </a:extLst>
          </p:cNvPr>
          <p:cNvSpPr/>
          <p:nvPr/>
        </p:nvSpPr>
        <p:spPr>
          <a:xfrm>
            <a:off x="8592" y="4672124"/>
            <a:ext cx="6836546" cy="1576288"/>
          </a:xfrm>
          <a:prstGeom prst="rect">
            <a:avLst/>
          </a:prstGeom>
          <a:solidFill>
            <a:srgbClr val="FFFFFF">
              <a:lumMod val="95000"/>
            </a:srgbClr>
          </a:solidFill>
          <a:ln w="12700" cap="flat" cmpd="sng" algn="ctr">
            <a:noFill/>
            <a:prstDash val="solid"/>
            <a:miter lim="800000"/>
          </a:ln>
          <a:effectLst/>
        </p:spPr>
        <p:txBody>
          <a:bodyPr rtlCol="0" anchor="ctr"/>
          <a:lstStyle/>
          <a:p>
            <a:pPr algn="ctr" defTabSz="978044"/>
            <a:endParaRPr lang="en-GB" sz="1400" kern="0" dirty="0">
              <a:solidFill>
                <a:srgbClr val="E7E6E6"/>
              </a:solidFill>
              <a:latin typeface="Arial" panose="020B0604020202020204"/>
            </a:endParaRPr>
          </a:p>
        </p:txBody>
      </p:sp>
      <p:sp>
        <p:nvSpPr>
          <p:cNvPr id="105" name="Text Placeholder 58">
            <a:extLst>
              <a:ext uri="{FF2B5EF4-FFF2-40B4-BE49-F238E27FC236}">
                <a16:creationId xmlns:a16="http://schemas.microsoft.com/office/drawing/2014/main" id="{BCDB2A4A-5D99-4FCC-B11E-36A286FD1A5B}"/>
              </a:ext>
            </a:extLst>
          </p:cNvPr>
          <p:cNvSpPr txBox="1">
            <a:spLocks/>
          </p:cNvSpPr>
          <p:nvPr/>
        </p:nvSpPr>
        <p:spPr>
          <a:xfrm>
            <a:off x="1846" y="4745096"/>
            <a:ext cx="6669821" cy="342436"/>
          </a:xfrm>
          <a:prstGeom prst="rect">
            <a:avLst/>
          </a:prstGeom>
        </p:spPr>
        <p:txBody>
          <a:bodyPr>
            <a:normAutofit/>
          </a:bodyPr>
          <a:lstStyle>
            <a:lvl1pPr marL="138264" indent="-138264" algn="l" defTabSz="553056" rtl="0" eaLnBrk="1" latinLnBrk="0" hangingPunct="1">
              <a:lnSpc>
                <a:spcPct val="90000"/>
              </a:lnSpc>
              <a:spcBef>
                <a:spcPts val="605"/>
              </a:spcBef>
              <a:buFont typeface="Arial" panose="020B0604020202020204" pitchFamily="34" charset="0"/>
              <a:buChar char="•"/>
              <a:defRPr sz="1693" kern="1200">
                <a:solidFill>
                  <a:schemeClr val="tx1"/>
                </a:solidFill>
                <a:latin typeface="+mn-lt"/>
                <a:ea typeface="+mn-ea"/>
                <a:cs typeface="+mn-cs"/>
              </a:defRPr>
            </a:lvl1pPr>
            <a:lvl2pPr marL="414792" indent="-138264" algn="l" defTabSz="553056"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320" indent="-138264" algn="l" defTabSz="553056"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48"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76"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904"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431"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959"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487"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marL="0" indent="0">
              <a:buFont typeface="Arial" panose="020B0604020202020204" pitchFamily="34" charset="0"/>
              <a:buNone/>
            </a:pPr>
            <a:r>
              <a:rPr lang="en-US" sz="1200" b="1" dirty="0">
                <a:solidFill>
                  <a:srgbClr val="00C5FF"/>
                </a:solidFill>
                <a:latin typeface="Geomanist" panose="02000503000000020004" pitchFamily="50" charset="0"/>
                <a:cs typeface="Arial" panose="020B0604020202020204" pitchFamily="34" charset="0"/>
              </a:rPr>
              <a:t>WHAT CAN BRANDS DO TO HELP CONSUMERS IN THE LEAD UP TO CHRISTMAS?</a:t>
            </a:r>
          </a:p>
        </p:txBody>
      </p:sp>
      <p:sp>
        <p:nvSpPr>
          <p:cNvPr id="106" name="Text Placeholder 59">
            <a:extLst>
              <a:ext uri="{FF2B5EF4-FFF2-40B4-BE49-F238E27FC236}">
                <a16:creationId xmlns:a16="http://schemas.microsoft.com/office/drawing/2014/main" id="{95CF02A4-06CA-4C46-97CD-1065524C4E6C}"/>
              </a:ext>
            </a:extLst>
          </p:cNvPr>
          <p:cNvSpPr txBox="1">
            <a:spLocks/>
          </p:cNvSpPr>
          <p:nvPr/>
        </p:nvSpPr>
        <p:spPr>
          <a:xfrm>
            <a:off x="163977" y="5121719"/>
            <a:ext cx="2487783" cy="1009631"/>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just">
              <a:lnSpc>
                <a:spcPct val="100000"/>
              </a:lnSpc>
              <a:spcBef>
                <a:spcPts val="0"/>
              </a:spcBef>
            </a:pPr>
            <a:r>
              <a:rPr lang="en-US" sz="1100" b="0" dirty="0">
                <a:solidFill>
                  <a:schemeClr val="bg1">
                    <a:lumMod val="50000"/>
                  </a:schemeClr>
                </a:solidFill>
                <a:latin typeface="Geomanist" panose="02000503000000020004" pitchFamily="50" charset="0"/>
                <a:cs typeface="Arial" panose="020B0604020202020204" pitchFamily="34" charset="0"/>
              </a:rPr>
              <a:t>As COVID-19 fatigue sets in, consumers are looking for brands to inspire and entertain while being real and authentic, less so to remind them of the impact of COVID-19</a:t>
            </a:r>
          </a:p>
        </p:txBody>
      </p:sp>
      <p:sp>
        <p:nvSpPr>
          <p:cNvPr id="107" name="Text Placeholder 59">
            <a:extLst>
              <a:ext uri="{FF2B5EF4-FFF2-40B4-BE49-F238E27FC236}">
                <a16:creationId xmlns:a16="http://schemas.microsoft.com/office/drawing/2014/main" id="{4A02744C-50B7-47A6-A399-CE63315CE7B1}"/>
              </a:ext>
            </a:extLst>
          </p:cNvPr>
          <p:cNvSpPr txBox="1">
            <a:spLocks/>
          </p:cNvSpPr>
          <p:nvPr/>
        </p:nvSpPr>
        <p:spPr>
          <a:xfrm>
            <a:off x="3331892" y="5015493"/>
            <a:ext cx="3339172" cy="1561699"/>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gn="just">
              <a:lnSpc>
                <a:spcPct val="100000"/>
              </a:lnSpc>
              <a:spcBef>
                <a:spcPts val="0"/>
              </a:spcBef>
            </a:pPr>
            <a:r>
              <a:rPr lang="en-US" sz="1200" dirty="0">
                <a:solidFill>
                  <a:srgbClr val="26CEFF"/>
                </a:solidFill>
                <a:latin typeface="Geomanist Regular"/>
                <a:cs typeface="Arial" panose="020B0604020202020204" pitchFamily="34" charset="0"/>
              </a:rPr>
              <a:t>40% </a:t>
            </a:r>
            <a:r>
              <a:rPr lang="en-US" sz="1050" b="0" dirty="0">
                <a:solidFill>
                  <a:srgbClr val="E7E6E6">
                    <a:lumMod val="50000"/>
                  </a:srgbClr>
                </a:solidFill>
                <a:latin typeface="Geomanist Regular"/>
                <a:cs typeface="Arial" panose="020B0604020202020204" pitchFamily="34" charset="0"/>
              </a:rPr>
              <a:t>provide content that is real/authentic</a:t>
            </a:r>
          </a:p>
          <a:p>
            <a:pPr algn="just">
              <a:lnSpc>
                <a:spcPct val="100000"/>
              </a:lnSpc>
              <a:spcBef>
                <a:spcPts val="0"/>
              </a:spcBef>
            </a:pPr>
            <a:r>
              <a:rPr lang="en-US" sz="1200" dirty="0">
                <a:solidFill>
                  <a:srgbClr val="26CEFF"/>
                </a:solidFill>
                <a:latin typeface="Geomanist Regular"/>
                <a:cs typeface="Arial" panose="020B0604020202020204" pitchFamily="34" charset="0"/>
              </a:rPr>
              <a:t>38% </a:t>
            </a:r>
            <a:r>
              <a:rPr lang="en-US" sz="1050" b="0" dirty="0">
                <a:solidFill>
                  <a:srgbClr val="E7E6E6">
                    <a:lumMod val="50000"/>
                  </a:srgbClr>
                </a:solidFill>
                <a:latin typeface="Geomanist Regular"/>
                <a:cs typeface="Arial" panose="020B0604020202020204" pitchFamily="34" charset="0"/>
              </a:rPr>
              <a:t>provide updates on the latest sales or offers</a:t>
            </a:r>
          </a:p>
          <a:p>
            <a:pPr algn="just">
              <a:lnSpc>
                <a:spcPct val="100000"/>
              </a:lnSpc>
              <a:spcBef>
                <a:spcPts val="0"/>
              </a:spcBef>
            </a:pPr>
            <a:r>
              <a:rPr lang="en-US" sz="1200" dirty="0">
                <a:solidFill>
                  <a:srgbClr val="26CEFF"/>
                </a:solidFill>
                <a:latin typeface="Geomanist Regular"/>
                <a:cs typeface="Arial" panose="020B0604020202020204" pitchFamily="34" charset="0"/>
              </a:rPr>
              <a:t>37% </a:t>
            </a:r>
            <a:r>
              <a:rPr lang="en-US" sz="1050" b="0" dirty="0">
                <a:solidFill>
                  <a:srgbClr val="E7E6E6">
                    <a:lumMod val="50000"/>
                  </a:srgbClr>
                </a:solidFill>
                <a:latin typeface="Geomanist Regular"/>
                <a:cs typeface="Arial" panose="020B0604020202020204" pitchFamily="34" charset="0"/>
              </a:rPr>
              <a:t>provide content that is fun/ entertaining</a:t>
            </a:r>
          </a:p>
          <a:p>
            <a:pPr algn="just">
              <a:lnSpc>
                <a:spcPct val="100000"/>
              </a:lnSpc>
              <a:spcBef>
                <a:spcPts val="0"/>
              </a:spcBef>
            </a:pPr>
            <a:r>
              <a:rPr lang="en-US" sz="1200" dirty="0">
                <a:solidFill>
                  <a:srgbClr val="26CEFF"/>
                </a:solidFill>
                <a:latin typeface="Geomanist Regular"/>
                <a:cs typeface="Arial" panose="020B0604020202020204" pitchFamily="34" charset="0"/>
              </a:rPr>
              <a:t>33% </a:t>
            </a:r>
            <a:r>
              <a:rPr lang="en-US" sz="1050" b="0" dirty="0">
                <a:solidFill>
                  <a:srgbClr val="E7E6E6">
                    <a:lumMod val="50000"/>
                  </a:srgbClr>
                </a:solidFill>
                <a:latin typeface="Geomanist Regular"/>
                <a:cs typeface="Arial" panose="020B0604020202020204" pitchFamily="34" charset="0"/>
              </a:rPr>
              <a:t>provide content inspiring/uplifting</a:t>
            </a:r>
          </a:p>
          <a:p>
            <a:pPr algn="just">
              <a:lnSpc>
                <a:spcPct val="100000"/>
              </a:lnSpc>
              <a:spcBef>
                <a:spcPts val="0"/>
              </a:spcBef>
            </a:pPr>
            <a:r>
              <a:rPr lang="en-US" sz="1200" dirty="0">
                <a:solidFill>
                  <a:srgbClr val="26CEFF"/>
                </a:solidFill>
                <a:latin typeface="Geomanist Regular"/>
                <a:cs typeface="Arial" panose="020B0604020202020204" pitchFamily="34" charset="0"/>
              </a:rPr>
              <a:t>28% </a:t>
            </a:r>
            <a:r>
              <a:rPr lang="en-US" sz="1050" b="0" dirty="0">
                <a:solidFill>
                  <a:srgbClr val="E7E6E6">
                    <a:lumMod val="50000"/>
                  </a:srgbClr>
                </a:solidFill>
                <a:latin typeface="Geomanist Regular"/>
                <a:cs typeface="Arial" panose="020B0604020202020204" pitchFamily="34" charset="0"/>
              </a:rPr>
              <a:t>provide content that is informative</a:t>
            </a:r>
          </a:p>
          <a:p>
            <a:pPr algn="just">
              <a:lnSpc>
                <a:spcPct val="100000"/>
              </a:lnSpc>
              <a:spcBef>
                <a:spcPts val="0"/>
              </a:spcBef>
            </a:pPr>
            <a:r>
              <a:rPr lang="en-US" sz="1200" dirty="0">
                <a:solidFill>
                  <a:srgbClr val="FF0000"/>
                </a:solidFill>
                <a:latin typeface="Geomanist Regular"/>
                <a:cs typeface="Arial" panose="020B0604020202020204" pitchFamily="34" charset="0"/>
              </a:rPr>
              <a:t>13% </a:t>
            </a:r>
            <a:r>
              <a:rPr lang="en-US" sz="1050" b="0" dirty="0">
                <a:solidFill>
                  <a:srgbClr val="E7E6E6">
                    <a:lumMod val="50000"/>
                  </a:srgbClr>
                </a:solidFill>
                <a:latin typeface="Geomanist Regular"/>
                <a:cs typeface="Arial" panose="020B0604020202020204" pitchFamily="34" charset="0"/>
              </a:rPr>
              <a:t>refer to the impact of COVID-19</a:t>
            </a:r>
          </a:p>
          <a:p>
            <a:pPr algn="just">
              <a:lnSpc>
                <a:spcPct val="100000"/>
              </a:lnSpc>
              <a:spcBef>
                <a:spcPts val="0"/>
              </a:spcBef>
            </a:pPr>
            <a:endParaRPr lang="en-US" sz="1050" b="0" dirty="0">
              <a:solidFill>
                <a:srgbClr val="E7E6E6">
                  <a:lumMod val="50000"/>
                </a:srgbClr>
              </a:solidFill>
              <a:latin typeface="Geomanist Regular"/>
              <a:cs typeface="Arial" panose="020B0604020202020204" pitchFamily="34" charset="0"/>
            </a:endParaRPr>
          </a:p>
        </p:txBody>
      </p:sp>
      <p:grpSp>
        <p:nvGrpSpPr>
          <p:cNvPr id="119" name="Group 118">
            <a:extLst>
              <a:ext uri="{FF2B5EF4-FFF2-40B4-BE49-F238E27FC236}">
                <a16:creationId xmlns:a16="http://schemas.microsoft.com/office/drawing/2014/main" id="{E50770B5-8C79-49F3-8FE7-4F892DD0C8BE}"/>
              </a:ext>
            </a:extLst>
          </p:cNvPr>
          <p:cNvGrpSpPr/>
          <p:nvPr/>
        </p:nvGrpSpPr>
        <p:grpSpPr>
          <a:xfrm>
            <a:off x="74686" y="7129208"/>
            <a:ext cx="5379919" cy="1342719"/>
            <a:chOff x="22317" y="4891129"/>
            <a:chExt cx="5495038" cy="1856737"/>
          </a:xfrm>
        </p:grpSpPr>
        <p:graphicFrame>
          <p:nvGraphicFramePr>
            <p:cNvPr id="120" name="Chart 119">
              <a:extLst>
                <a:ext uri="{FF2B5EF4-FFF2-40B4-BE49-F238E27FC236}">
                  <a16:creationId xmlns:a16="http://schemas.microsoft.com/office/drawing/2014/main" id="{5FCAE962-B4D2-4F64-B368-5696FB8074D8}"/>
                </a:ext>
              </a:extLst>
            </p:cNvPr>
            <p:cNvGraphicFramePr/>
            <p:nvPr>
              <p:extLst>
                <p:ext uri="{D42A27DB-BD31-4B8C-83A1-F6EECF244321}">
                  <p14:modId xmlns:p14="http://schemas.microsoft.com/office/powerpoint/2010/main" val="1633416700"/>
                </p:ext>
              </p:extLst>
            </p:nvPr>
          </p:nvGraphicFramePr>
          <p:xfrm>
            <a:off x="22317" y="4891129"/>
            <a:ext cx="5465957" cy="1856737"/>
          </p:xfrm>
          <a:graphic>
            <a:graphicData uri="http://schemas.openxmlformats.org/drawingml/2006/chart">
              <c:chart xmlns:c="http://schemas.openxmlformats.org/drawingml/2006/chart" xmlns:r="http://schemas.openxmlformats.org/officeDocument/2006/relationships" r:id="rId9"/>
            </a:graphicData>
          </a:graphic>
        </p:graphicFrame>
        <p:sp>
          <p:nvSpPr>
            <p:cNvPr id="121" name="TextBox 120">
              <a:extLst>
                <a:ext uri="{FF2B5EF4-FFF2-40B4-BE49-F238E27FC236}">
                  <a16:creationId xmlns:a16="http://schemas.microsoft.com/office/drawing/2014/main" id="{5CFB0476-EC33-4F56-895F-6DF0D6EB2153}"/>
                </a:ext>
              </a:extLst>
            </p:cNvPr>
            <p:cNvSpPr txBox="1"/>
            <p:nvPr/>
          </p:nvSpPr>
          <p:spPr>
            <a:xfrm>
              <a:off x="57602" y="5741134"/>
              <a:ext cx="865665" cy="46815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rPr>
                <a:t>More than 2 months out</a:t>
              </a:r>
              <a:endParaRPr kumimoji="0" lang="en-GB"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endParaRPr>
            </a:p>
          </p:txBody>
        </p:sp>
        <p:sp>
          <p:nvSpPr>
            <p:cNvPr id="122" name="TextBox 121">
              <a:extLst>
                <a:ext uri="{FF2B5EF4-FFF2-40B4-BE49-F238E27FC236}">
                  <a16:creationId xmlns:a16="http://schemas.microsoft.com/office/drawing/2014/main" id="{CC7B3CD3-C62A-4794-B993-393DA8BE1713}"/>
                </a:ext>
              </a:extLst>
            </p:cNvPr>
            <p:cNvSpPr txBox="1"/>
            <p:nvPr/>
          </p:nvSpPr>
          <p:spPr>
            <a:xfrm>
              <a:off x="1014606" y="5745091"/>
              <a:ext cx="970600" cy="2979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rPr>
                <a:t>1-2 months out</a:t>
              </a:r>
              <a:endParaRPr kumimoji="0" lang="en-GB"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endParaRPr>
            </a:p>
          </p:txBody>
        </p:sp>
        <p:sp>
          <p:nvSpPr>
            <p:cNvPr id="123" name="TextBox 122">
              <a:extLst>
                <a:ext uri="{FF2B5EF4-FFF2-40B4-BE49-F238E27FC236}">
                  <a16:creationId xmlns:a16="http://schemas.microsoft.com/office/drawing/2014/main" id="{1FF99B28-A82F-460E-82CD-F3355A06A937}"/>
                </a:ext>
              </a:extLst>
            </p:cNvPr>
            <p:cNvSpPr txBox="1"/>
            <p:nvPr/>
          </p:nvSpPr>
          <p:spPr>
            <a:xfrm>
              <a:off x="2580120" y="5730037"/>
              <a:ext cx="970600" cy="2979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rPr>
                <a:t>1 month out</a:t>
              </a:r>
              <a:endParaRPr kumimoji="0" lang="en-GB"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endParaRPr>
            </a:p>
          </p:txBody>
        </p:sp>
        <p:sp>
          <p:nvSpPr>
            <p:cNvPr id="124" name="TextBox 123">
              <a:extLst>
                <a:ext uri="{FF2B5EF4-FFF2-40B4-BE49-F238E27FC236}">
                  <a16:creationId xmlns:a16="http://schemas.microsoft.com/office/drawing/2014/main" id="{5DBA0E0A-B2B5-4AD3-9D45-A750564356D6}"/>
                </a:ext>
              </a:extLst>
            </p:cNvPr>
            <p:cNvSpPr txBox="1"/>
            <p:nvPr/>
          </p:nvSpPr>
          <p:spPr>
            <a:xfrm>
              <a:off x="4137620" y="5738399"/>
              <a:ext cx="970600" cy="2979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rPr>
                <a:t>2-3 weeks out</a:t>
              </a:r>
              <a:endParaRPr kumimoji="0" lang="en-GB"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endParaRPr>
            </a:p>
          </p:txBody>
        </p:sp>
        <p:sp>
          <p:nvSpPr>
            <p:cNvPr id="125" name="TextBox 124">
              <a:extLst>
                <a:ext uri="{FF2B5EF4-FFF2-40B4-BE49-F238E27FC236}">
                  <a16:creationId xmlns:a16="http://schemas.microsoft.com/office/drawing/2014/main" id="{D2DFD3DE-5609-4A1F-91FB-D0765C73AB01}"/>
                </a:ext>
              </a:extLst>
            </p:cNvPr>
            <p:cNvSpPr txBox="1"/>
            <p:nvPr/>
          </p:nvSpPr>
          <p:spPr>
            <a:xfrm>
              <a:off x="4887389" y="5755640"/>
              <a:ext cx="629966" cy="46815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rPr>
                <a:t>Few days before</a:t>
              </a:r>
              <a:endParaRPr kumimoji="0" lang="en-GB" sz="800" b="0" i="0" u="none" strike="noStrike" kern="0" cap="none" spc="0" normalizeH="0" baseline="0" noProof="0" dirty="0">
                <a:ln>
                  <a:noFill/>
                </a:ln>
                <a:solidFill>
                  <a:prstClr val="black">
                    <a:lumMod val="65000"/>
                    <a:lumOff val="35000"/>
                  </a:prstClr>
                </a:solidFill>
                <a:effectLst/>
                <a:uLnTx/>
                <a:uFillTx/>
                <a:latin typeface="Geomanist" panose="02000503000000020004" pitchFamily="50" charset="0"/>
              </a:endParaRPr>
            </a:p>
          </p:txBody>
        </p:sp>
      </p:grpSp>
      <p:sp>
        <p:nvSpPr>
          <p:cNvPr id="126" name="Text Placeholder 59">
            <a:extLst>
              <a:ext uri="{FF2B5EF4-FFF2-40B4-BE49-F238E27FC236}">
                <a16:creationId xmlns:a16="http://schemas.microsoft.com/office/drawing/2014/main" id="{644AD44C-A59F-4AAD-8E65-19AD122D0A64}"/>
              </a:ext>
            </a:extLst>
          </p:cNvPr>
          <p:cNvSpPr txBox="1">
            <a:spLocks/>
          </p:cNvSpPr>
          <p:nvPr/>
        </p:nvSpPr>
        <p:spPr>
          <a:xfrm>
            <a:off x="5410556" y="7211190"/>
            <a:ext cx="1298837" cy="625299"/>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a:lnSpc>
                <a:spcPct val="100000"/>
              </a:lnSpc>
              <a:spcBef>
                <a:spcPts val="0"/>
              </a:spcBef>
            </a:pPr>
            <a:r>
              <a:rPr lang="en-US" sz="1400" dirty="0">
                <a:solidFill>
                  <a:srgbClr val="FF0000"/>
                </a:solidFill>
                <a:latin typeface="Geomanist Regular"/>
                <a:cs typeface="Arial" panose="020B0604020202020204" pitchFamily="34" charset="0"/>
              </a:rPr>
              <a:t>18% </a:t>
            </a:r>
          </a:p>
          <a:p>
            <a:pPr>
              <a:lnSpc>
                <a:spcPct val="100000"/>
              </a:lnSpc>
              <a:spcBef>
                <a:spcPts val="0"/>
              </a:spcBef>
            </a:pPr>
            <a:r>
              <a:rPr lang="en-US" sz="900" b="0" dirty="0">
                <a:solidFill>
                  <a:srgbClr val="E7E6E6">
                    <a:lumMod val="50000"/>
                  </a:srgbClr>
                </a:solidFill>
                <a:latin typeface="Geomanist Regular"/>
                <a:cs typeface="Arial" panose="020B0604020202020204" pitchFamily="34" charset="0"/>
              </a:rPr>
              <a:t>will </a:t>
            </a:r>
            <a:r>
              <a:rPr lang="en-US" sz="900" b="0" u="sng" dirty="0">
                <a:solidFill>
                  <a:srgbClr val="E7E6E6">
                    <a:lumMod val="50000"/>
                  </a:srgbClr>
                </a:solidFill>
                <a:latin typeface="Geomanist Regular"/>
                <a:cs typeface="Arial" panose="020B0604020202020204" pitchFamily="34" charset="0"/>
              </a:rPr>
              <a:t>not</a:t>
            </a:r>
            <a:r>
              <a:rPr lang="en-US" sz="900" b="0" dirty="0">
                <a:solidFill>
                  <a:srgbClr val="E7E6E6">
                    <a:lumMod val="50000"/>
                  </a:srgbClr>
                </a:solidFill>
                <a:latin typeface="Geomanist Regular"/>
                <a:cs typeface="Arial" panose="020B0604020202020204" pitchFamily="34" charset="0"/>
              </a:rPr>
              <a:t> be planning anything for Christmas this year</a:t>
            </a:r>
          </a:p>
        </p:txBody>
      </p:sp>
      <p:sp>
        <p:nvSpPr>
          <p:cNvPr id="127" name="Text Placeholder 58">
            <a:extLst>
              <a:ext uri="{FF2B5EF4-FFF2-40B4-BE49-F238E27FC236}">
                <a16:creationId xmlns:a16="http://schemas.microsoft.com/office/drawing/2014/main" id="{EBAD2DE3-013D-4175-A00C-C5CC6BDBDF06}"/>
              </a:ext>
            </a:extLst>
          </p:cNvPr>
          <p:cNvSpPr txBox="1">
            <a:spLocks/>
          </p:cNvSpPr>
          <p:nvPr/>
        </p:nvSpPr>
        <p:spPr>
          <a:xfrm>
            <a:off x="67694" y="7197437"/>
            <a:ext cx="5132618" cy="254246"/>
          </a:xfrm>
          <a:prstGeom prst="rect">
            <a:avLst/>
          </a:prstGeom>
        </p:spPr>
        <p:txBody>
          <a:bodyPr>
            <a:normAutofit/>
          </a:bodyPr>
          <a:lstStyle>
            <a:lvl1pPr marL="138264" indent="-138264" algn="l" defTabSz="553056" rtl="0" eaLnBrk="1" latinLnBrk="0" hangingPunct="1">
              <a:lnSpc>
                <a:spcPct val="90000"/>
              </a:lnSpc>
              <a:spcBef>
                <a:spcPts val="605"/>
              </a:spcBef>
              <a:buFont typeface="Arial" panose="020B0604020202020204" pitchFamily="34" charset="0"/>
              <a:buChar char="•"/>
              <a:defRPr sz="1693" kern="1200">
                <a:solidFill>
                  <a:schemeClr val="tx1"/>
                </a:solidFill>
                <a:latin typeface="+mn-lt"/>
                <a:ea typeface="+mn-ea"/>
                <a:cs typeface="+mn-cs"/>
              </a:defRPr>
            </a:lvl1pPr>
            <a:lvl2pPr marL="414792" indent="-138264" algn="l" defTabSz="553056"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320" indent="-138264" algn="l" defTabSz="553056"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48"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76"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904"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431"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959"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487" indent="-138264" algn="l" defTabSz="553056"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pPr marL="0" indent="0">
              <a:buFont typeface="Arial" panose="020B0604020202020204" pitchFamily="34" charset="0"/>
              <a:buNone/>
            </a:pPr>
            <a:r>
              <a:rPr lang="en-US" sz="1050" dirty="0">
                <a:solidFill>
                  <a:srgbClr val="00C5FF"/>
                </a:solidFill>
                <a:latin typeface="Geomanist" panose="02000503000000020004" pitchFamily="50" charset="0"/>
                <a:cs typeface="Arial" panose="020B0604020202020204" pitchFamily="34" charset="0"/>
              </a:rPr>
              <a:t>47% will start planning within a month of Christmas</a:t>
            </a:r>
            <a:r>
              <a:rPr lang="en-US" sz="1100" dirty="0">
                <a:solidFill>
                  <a:srgbClr val="00C5FF"/>
                </a:solidFill>
                <a:latin typeface="Geomanist" panose="02000503000000020004" pitchFamily="50" charset="0"/>
                <a:cs typeface="Arial" panose="020B0604020202020204" pitchFamily="34" charset="0"/>
              </a:rPr>
              <a:t> </a:t>
            </a:r>
            <a:endParaRPr lang="en-GB" sz="1100" dirty="0">
              <a:solidFill>
                <a:srgbClr val="00C5FF"/>
              </a:solidFill>
              <a:latin typeface="Geomanist" panose="02000503000000020004" pitchFamily="50" charset="0"/>
              <a:cs typeface="Arial" panose="020B0604020202020204" pitchFamily="34" charset="0"/>
            </a:endParaRPr>
          </a:p>
        </p:txBody>
      </p:sp>
      <p:sp>
        <p:nvSpPr>
          <p:cNvPr id="128" name="Text Placeholder 59">
            <a:extLst>
              <a:ext uri="{FF2B5EF4-FFF2-40B4-BE49-F238E27FC236}">
                <a16:creationId xmlns:a16="http://schemas.microsoft.com/office/drawing/2014/main" id="{8D08F22A-78A6-43FB-8140-0FC6A7078091}"/>
              </a:ext>
            </a:extLst>
          </p:cNvPr>
          <p:cNvSpPr txBox="1">
            <a:spLocks/>
          </p:cNvSpPr>
          <p:nvPr/>
        </p:nvSpPr>
        <p:spPr>
          <a:xfrm>
            <a:off x="14225" y="6522739"/>
            <a:ext cx="6453531" cy="772771"/>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r>
              <a:rPr lang="en-US" sz="1100" b="0" dirty="0">
                <a:solidFill>
                  <a:schemeClr val="bg1">
                    <a:lumMod val="50000"/>
                  </a:schemeClr>
                </a:solidFill>
                <a:latin typeface="Geomanist" panose="02000503000000020004" pitchFamily="50" charset="0"/>
                <a:cs typeface="Arial" panose="020B0604020202020204" pitchFamily="34" charset="0"/>
              </a:rPr>
              <a:t>Nearly half of Australian’s will start planning for Christmas up to a month out, with online the preferred channel for Christmas presents for 1/3</a:t>
            </a:r>
            <a:r>
              <a:rPr lang="en-US" sz="1100" b="0" baseline="30000" dirty="0">
                <a:solidFill>
                  <a:schemeClr val="bg1">
                    <a:lumMod val="50000"/>
                  </a:schemeClr>
                </a:solidFill>
                <a:latin typeface="Geomanist" panose="02000503000000020004" pitchFamily="50" charset="0"/>
                <a:cs typeface="Arial" panose="020B0604020202020204" pitchFamily="34" charset="0"/>
              </a:rPr>
              <a:t>rd</a:t>
            </a:r>
            <a:r>
              <a:rPr lang="en-US" sz="1100" b="0" dirty="0">
                <a:solidFill>
                  <a:schemeClr val="bg1">
                    <a:lumMod val="50000"/>
                  </a:schemeClr>
                </a:solidFill>
                <a:latin typeface="Geomanist" panose="02000503000000020004" pitchFamily="50" charset="0"/>
                <a:cs typeface="Arial" panose="020B0604020202020204" pitchFamily="34" charset="0"/>
              </a:rPr>
              <a:t> of people. </a:t>
            </a:r>
            <a:r>
              <a:rPr lang="en-US" sz="1100" b="0" dirty="0" err="1">
                <a:solidFill>
                  <a:schemeClr val="bg1">
                    <a:lumMod val="50000"/>
                  </a:schemeClr>
                </a:solidFill>
                <a:latin typeface="Geomanist" panose="02000503000000020004" pitchFamily="50" charset="0"/>
                <a:cs typeface="Arial" panose="020B0604020202020204" pitchFamily="34" charset="0"/>
              </a:rPr>
              <a:t>Personalised</a:t>
            </a:r>
            <a:r>
              <a:rPr lang="en-US" sz="1100" b="0" dirty="0">
                <a:solidFill>
                  <a:schemeClr val="bg1">
                    <a:lumMod val="50000"/>
                  </a:schemeClr>
                </a:solidFill>
                <a:latin typeface="Geomanist" panose="02000503000000020004" pitchFamily="50" charset="0"/>
                <a:cs typeface="Arial" panose="020B0604020202020204" pitchFamily="34" charset="0"/>
              </a:rPr>
              <a:t> gifts and locally made items will be popular this year with the continued momentum to support local businesses.</a:t>
            </a:r>
          </a:p>
        </p:txBody>
      </p:sp>
      <p:sp>
        <p:nvSpPr>
          <p:cNvPr id="48" name="Text Placeholder 59">
            <a:extLst>
              <a:ext uri="{FF2B5EF4-FFF2-40B4-BE49-F238E27FC236}">
                <a16:creationId xmlns:a16="http://schemas.microsoft.com/office/drawing/2014/main" id="{460FBAC4-26F5-44D3-9CFF-78F1384EA994}"/>
              </a:ext>
            </a:extLst>
          </p:cNvPr>
          <p:cNvSpPr txBox="1">
            <a:spLocks/>
          </p:cNvSpPr>
          <p:nvPr/>
        </p:nvSpPr>
        <p:spPr>
          <a:xfrm>
            <a:off x="4103775" y="9664620"/>
            <a:ext cx="2599570" cy="202477"/>
          </a:xfrm>
          <a:prstGeom prst="rect">
            <a:avLst/>
          </a:prstGeom>
        </p:spPr>
        <p:txBody>
          <a:bodyPr>
            <a:noAutofit/>
          </a:bodyPr>
          <a:lstStyle>
            <a:lvl1pPr marL="0" indent="0" algn="l" defTabSz="553035" rtl="0" eaLnBrk="1" latinLnBrk="0" hangingPunct="1">
              <a:lnSpc>
                <a:spcPct val="90000"/>
              </a:lnSpc>
              <a:spcBef>
                <a:spcPts val="605"/>
              </a:spcBef>
              <a:buFont typeface="Arial" panose="020B0604020202020204" pitchFamily="34" charset="0"/>
              <a:buNone/>
              <a:defRPr sz="847" b="1" kern="1200">
                <a:solidFill>
                  <a:schemeClr val="accent1"/>
                </a:solidFill>
                <a:latin typeface="+mn-lt"/>
                <a:ea typeface="+mn-ea"/>
                <a:cs typeface="+mn-cs"/>
              </a:defRPr>
            </a:lvl1pPr>
            <a:lvl2pPr marL="414777" indent="-138259" algn="l" defTabSz="553035" rtl="0" eaLnBrk="1" latinLnBrk="0" hangingPunct="1">
              <a:lnSpc>
                <a:spcPct val="90000"/>
              </a:lnSpc>
              <a:spcBef>
                <a:spcPts val="302"/>
              </a:spcBef>
              <a:buFont typeface="Arial" panose="020B0604020202020204" pitchFamily="34" charset="0"/>
              <a:buChar char="•"/>
              <a:defRPr sz="1452" kern="1200">
                <a:solidFill>
                  <a:schemeClr val="tx1"/>
                </a:solidFill>
                <a:latin typeface="+mn-lt"/>
                <a:ea typeface="+mn-ea"/>
                <a:cs typeface="+mn-cs"/>
              </a:defRPr>
            </a:lvl2pPr>
            <a:lvl3pPr marL="691294" indent="-138259" algn="l" defTabSz="553035" rtl="0" eaLnBrk="1" latinLnBrk="0" hangingPunct="1">
              <a:lnSpc>
                <a:spcPct val="90000"/>
              </a:lnSpc>
              <a:spcBef>
                <a:spcPts val="302"/>
              </a:spcBef>
              <a:buFont typeface="Arial" panose="020B0604020202020204" pitchFamily="34" charset="0"/>
              <a:buChar char="•"/>
              <a:defRPr sz="1210" kern="1200">
                <a:solidFill>
                  <a:schemeClr val="tx1"/>
                </a:solidFill>
                <a:latin typeface="+mn-lt"/>
                <a:ea typeface="+mn-ea"/>
                <a:cs typeface="+mn-cs"/>
              </a:defRPr>
            </a:lvl3pPr>
            <a:lvl4pPr marL="96781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4pPr>
            <a:lvl5pPr marL="124432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5pPr>
            <a:lvl6pPr marL="1520847"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6pPr>
            <a:lvl7pPr marL="1797364"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7pPr>
            <a:lvl8pPr marL="2073882"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8pPr>
            <a:lvl9pPr marL="2350399" indent="-138259" algn="l" defTabSz="553035" rtl="0" eaLnBrk="1" latinLnBrk="0" hangingPunct="1">
              <a:lnSpc>
                <a:spcPct val="90000"/>
              </a:lnSpc>
              <a:spcBef>
                <a:spcPts val="302"/>
              </a:spcBef>
              <a:buFont typeface="Arial" panose="020B0604020202020204" pitchFamily="34" charset="0"/>
              <a:buChar char="•"/>
              <a:defRPr sz="1089" kern="1200">
                <a:solidFill>
                  <a:schemeClr val="tx1"/>
                </a:solidFill>
                <a:latin typeface="+mn-lt"/>
                <a:ea typeface="+mn-ea"/>
                <a:cs typeface="+mn-cs"/>
              </a:defRPr>
            </a:lvl9pPr>
          </a:lstStyle>
          <a:p>
            <a:r>
              <a:rPr lang="en-US" sz="800" b="0" dirty="0">
                <a:solidFill>
                  <a:schemeClr val="bg1">
                    <a:lumMod val="50000"/>
                  </a:schemeClr>
                </a:solidFill>
                <a:latin typeface="Geomanist" panose="02000503000000020004" pitchFamily="50" charset="0"/>
                <a:cs typeface="Arial" panose="020B0604020202020204" pitchFamily="34" charset="0"/>
              </a:rPr>
              <a:t>Source: Zenith </a:t>
            </a:r>
            <a:r>
              <a:rPr lang="en-US" sz="800" b="0" dirty="0" err="1">
                <a:solidFill>
                  <a:schemeClr val="bg1">
                    <a:lumMod val="50000"/>
                  </a:schemeClr>
                </a:solidFill>
                <a:latin typeface="Geomanist" panose="02000503000000020004" pitchFamily="50" charset="0"/>
                <a:cs typeface="Arial" panose="020B0604020202020204" pitchFamily="34" charset="0"/>
              </a:rPr>
              <a:t>ZenPoll</a:t>
            </a:r>
            <a:r>
              <a:rPr lang="en-US" sz="800" b="0" dirty="0">
                <a:solidFill>
                  <a:schemeClr val="bg1">
                    <a:lumMod val="50000"/>
                  </a:schemeClr>
                </a:solidFill>
                <a:latin typeface="Geomanist" panose="02000503000000020004" pitchFamily="50" charset="0"/>
                <a:cs typeface="Arial" panose="020B0604020202020204" pitchFamily="34" charset="0"/>
              </a:rPr>
              <a:t> 25</a:t>
            </a:r>
            <a:r>
              <a:rPr lang="en-US" sz="800" b="0" baseline="30000" dirty="0">
                <a:solidFill>
                  <a:schemeClr val="bg1">
                    <a:lumMod val="50000"/>
                  </a:schemeClr>
                </a:solidFill>
                <a:latin typeface="Geomanist" panose="02000503000000020004" pitchFamily="50" charset="0"/>
                <a:cs typeface="Arial" panose="020B0604020202020204" pitchFamily="34" charset="0"/>
              </a:rPr>
              <a:t>th</a:t>
            </a:r>
            <a:r>
              <a:rPr lang="en-US" sz="800" b="0" dirty="0">
                <a:solidFill>
                  <a:schemeClr val="bg1">
                    <a:lumMod val="50000"/>
                  </a:schemeClr>
                </a:solidFill>
                <a:latin typeface="Geomanist" panose="02000503000000020004" pitchFamily="50" charset="0"/>
                <a:cs typeface="Arial" panose="020B0604020202020204" pitchFamily="34" charset="0"/>
              </a:rPr>
              <a:t> October 2020. Base n=309</a:t>
            </a:r>
          </a:p>
        </p:txBody>
      </p:sp>
    </p:spTree>
    <p:extLst>
      <p:ext uri="{BB962C8B-B14F-4D97-AF65-F5344CB8AC3E}">
        <p14:creationId xmlns:p14="http://schemas.microsoft.com/office/powerpoint/2010/main" val="11305415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2426</TotalTime>
  <Words>493</Words>
  <Application>Microsoft Office PowerPoint</Application>
  <PresentationFormat>A4 Paper (210x297 mm)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Geomanist</vt:lpstr>
      <vt:lpstr>Geomanist Regular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Xavier</dc:creator>
  <cp:lastModifiedBy>Brooke Hogan</cp:lastModifiedBy>
  <cp:revision>19</cp:revision>
  <dcterms:created xsi:type="dcterms:W3CDTF">2020-10-21T03:59:18Z</dcterms:created>
  <dcterms:modified xsi:type="dcterms:W3CDTF">2020-11-16T23:22:06Z</dcterms:modified>
</cp:coreProperties>
</file>